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5" r:id="rId1"/>
  </p:sldMasterIdLst>
  <p:sldIdLst>
    <p:sldId id="437" r:id="rId2"/>
    <p:sldId id="351" r:id="rId3"/>
    <p:sldId id="355" r:id="rId4"/>
    <p:sldId id="433" r:id="rId5"/>
    <p:sldId id="434" r:id="rId6"/>
    <p:sldId id="300" r:id="rId7"/>
    <p:sldId id="353" r:id="rId8"/>
    <p:sldId id="421"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34" r:id="rId35"/>
    <p:sldId id="335" r:id="rId36"/>
    <p:sldId id="336" r:id="rId37"/>
    <p:sldId id="337" r:id="rId38"/>
    <p:sldId id="338" r:id="rId39"/>
    <p:sldId id="339" r:id="rId40"/>
    <p:sldId id="340" r:id="rId41"/>
    <p:sldId id="341" r:id="rId42"/>
    <p:sldId id="342" r:id="rId43"/>
    <p:sldId id="343" r:id="rId44"/>
    <p:sldId id="344" r:id="rId45"/>
    <p:sldId id="345" r:id="rId46"/>
    <p:sldId id="352" r:id="rId47"/>
    <p:sldId id="363" r:id="rId48"/>
    <p:sldId id="362" r:id="rId49"/>
    <p:sldId id="361" r:id="rId50"/>
    <p:sldId id="346" r:id="rId51"/>
    <p:sldId id="429" r:id="rId52"/>
    <p:sldId id="435" r:id="rId53"/>
    <p:sldId id="436" r:id="rId54"/>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79" d="100"/>
          <a:sy n="79" d="100"/>
        </p:scale>
        <p:origin x="72" y="10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63025-58DA-4445-83BA-90F8617F6B32}"/>
              </a:ext>
            </a:extLst>
          </p:cNvPr>
          <p:cNvSpPr>
            <a:spLocks noGrp="1"/>
          </p:cNvSpPr>
          <p:nvPr>
            <p:ph type="dt" sz="half" idx="10"/>
          </p:nvPr>
        </p:nvSpPr>
        <p:spPr/>
        <p:txBody>
          <a:bodyPr/>
          <a:lstStyle>
            <a:lvl1pPr>
              <a:defRPr/>
            </a:lvl1pPr>
          </a:lstStyle>
          <a:p>
            <a:pPr>
              <a:defRPr/>
            </a:pPr>
            <a:fld id="{3DE42575-0ED1-448D-8508-CAB8F6108F7E}" type="datetimeFigureOut">
              <a:rPr lang="en-US"/>
              <a:pPr>
                <a:defRPr/>
              </a:pPr>
              <a:t>5/13/2024</a:t>
            </a:fld>
            <a:endParaRPr lang="en-US"/>
          </a:p>
        </p:txBody>
      </p:sp>
      <p:sp>
        <p:nvSpPr>
          <p:cNvPr id="5" name="Footer Placeholder 4">
            <a:extLst>
              <a:ext uri="{FF2B5EF4-FFF2-40B4-BE49-F238E27FC236}">
                <a16:creationId xmlns:a16="http://schemas.microsoft.com/office/drawing/2014/main" id="{7D18F9A2-F172-41A5-AD19-460D65E998E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ADCA90A-256F-421D-B7C1-7F28B2E2BD00}"/>
              </a:ext>
            </a:extLst>
          </p:cNvPr>
          <p:cNvSpPr>
            <a:spLocks noGrp="1"/>
          </p:cNvSpPr>
          <p:nvPr>
            <p:ph type="sldNum" sz="quarter" idx="12"/>
          </p:nvPr>
        </p:nvSpPr>
        <p:spPr/>
        <p:txBody>
          <a:bodyPr/>
          <a:lstStyle>
            <a:lvl1pPr>
              <a:defRPr/>
            </a:lvl1pPr>
          </a:lstStyle>
          <a:p>
            <a:fld id="{5B60DD82-AE67-454F-A05B-9769E0A539A3}" type="slidenum">
              <a:rPr lang="en-US" altLang="en-US"/>
              <a:pPr/>
              <a:t>‹#›</a:t>
            </a:fld>
            <a:endParaRPr lang="en-US" altLang="en-US"/>
          </a:p>
        </p:txBody>
      </p:sp>
    </p:spTree>
    <p:extLst>
      <p:ext uri="{BB962C8B-B14F-4D97-AF65-F5344CB8AC3E}">
        <p14:creationId xmlns:p14="http://schemas.microsoft.com/office/powerpoint/2010/main" val="154655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E0E75A-92BA-4915-8A4F-618805237A6D}"/>
              </a:ext>
            </a:extLst>
          </p:cNvPr>
          <p:cNvSpPr>
            <a:spLocks noGrp="1"/>
          </p:cNvSpPr>
          <p:nvPr>
            <p:ph type="dt" sz="half" idx="10"/>
          </p:nvPr>
        </p:nvSpPr>
        <p:spPr/>
        <p:txBody>
          <a:bodyPr/>
          <a:lstStyle>
            <a:lvl1pPr>
              <a:defRPr/>
            </a:lvl1pPr>
          </a:lstStyle>
          <a:p>
            <a:pPr>
              <a:defRPr/>
            </a:pPr>
            <a:fld id="{5F8F59F7-F949-4476-AA9B-AF64EFC663B6}" type="datetimeFigureOut">
              <a:rPr lang="en-US"/>
              <a:pPr>
                <a:defRPr/>
              </a:pPr>
              <a:t>5/13/2024</a:t>
            </a:fld>
            <a:endParaRPr lang="en-US"/>
          </a:p>
        </p:txBody>
      </p:sp>
      <p:sp>
        <p:nvSpPr>
          <p:cNvPr id="5" name="Footer Placeholder 4">
            <a:extLst>
              <a:ext uri="{FF2B5EF4-FFF2-40B4-BE49-F238E27FC236}">
                <a16:creationId xmlns:a16="http://schemas.microsoft.com/office/drawing/2014/main" id="{FB364353-7F3E-41D7-8BFC-DE87370791A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6DB32F1-9E15-4016-A8C5-D537D61CB4EB}"/>
              </a:ext>
            </a:extLst>
          </p:cNvPr>
          <p:cNvSpPr>
            <a:spLocks noGrp="1"/>
          </p:cNvSpPr>
          <p:nvPr>
            <p:ph type="sldNum" sz="quarter" idx="12"/>
          </p:nvPr>
        </p:nvSpPr>
        <p:spPr/>
        <p:txBody>
          <a:bodyPr/>
          <a:lstStyle>
            <a:lvl1pPr>
              <a:defRPr/>
            </a:lvl1pPr>
          </a:lstStyle>
          <a:p>
            <a:fld id="{8013591D-3937-4D01-885B-3AA3288710FE}" type="slidenum">
              <a:rPr lang="en-US" altLang="en-US"/>
              <a:pPr/>
              <a:t>‹#›</a:t>
            </a:fld>
            <a:endParaRPr lang="en-US" altLang="en-US"/>
          </a:p>
        </p:txBody>
      </p:sp>
    </p:spTree>
    <p:extLst>
      <p:ext uri="{BB962C8B-B14F-4D97-AF65-F5344CB8AC3E}">
        <p14:creationId xmlns:p14="http://schemas.microsoft.com/office/powerpoint/2010/main" val="2717071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A05E07-A4E4-4901-AB7E-CBA6ED3E89E5}"/>
              </a:ext>
            </a:extLst>
          </p:cNvPr>
          <p:cNvSpPr>
            <a:spLocks noGrp="1"/>
          </p:cNvSpPr>
          <p:nvPr>
            <p:ph type="dt" sz="half" idx="10"/>
          </p:nvPr>
        </p:nvSpPr>
        <p:spPr/>
        <p:txBody>
          <a:bodyPr/>
          <a:lstStyle>
            <a:lvl1pPr>
              <a:defRPr/>
            </a:lvl1pPr>
          </a:lstStyle>
          <a:p>
            <a:pPr>
              <a:defRPr/>
            </a:pPr>
            <a:fld id="{76CD9355-333A-4075-AC74-DDD11E559F7B}" type="datetimeFigureOut">
              <a:rPr lang="en-US"/>
              <a:pPr>
                <a:defRPr/>
              </a:pPr>
              <a:t>5/13/2024</a:t>
            </a:fld>
            <a:endParaRPr lang="en-US"/>
          </a:p>
        </p:txBody>
      </p:sp>
      <p:sp>
        <p:nvSpPr>
          <p:cNvPr id="5" name="Footer Placeholder 4">
            <a:extLst>
              <a:ext uri="{FF2B5EF4-FFF2-40B4-BE49-F238E27FC236}">
                <a16:creationId xmlns:a16="http://schemas.microsoft.com/office/drawing/2014/main" id="{F88DDD06-7C14-427D-99BB-BBED083DAC2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851103F-A84F-470B-B07A-0F524E892024}"/>
              </a:ext>
            </a:extLst>
          </p:cNvPr>
          <p:cNvSpPr>
            <a:spLocks noGrp="1"/>
          </p:cNvSpPr>
          <p:nvPr>
            <p:ph type="sldNum" sz="quarter" idx="12"/>
          </p:nvPr>
        </p:nvSpPr>
        <p:spPr/>
        <p:txBody>
          <a:bodyPr/>
          <a:lstStyle>
            <a:lvl1pPr>
              <a:defRPr/>
            </a:lvl1pPr>
          </a:lstStyle>
          <a:p>
            <a:fld id="{1DA42F60-37A7-4CD6-837C-4CCD45E593D6}" type="slidenum">
              <a:rPr lang="en-US" altLang="en-US"/>
              <a:pPr/>
              <a:t>‹#›</a:t>
            </a:fld>
            <a:endParaRPr lang="en-US" altLang="en-US"/>
          </a:p>
        </p:txBody>
      </p:sp>
    </p:spTree>
    <p:extLst>
      <p:ext uri="{BB962C8B-B14F-4D97-AF65-F5344CB8AC3E}">
        <p14:creationId xmlns:p14="http://schemas.microsoft.com/office/powerpoint/2010/main" val="562038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11AB91-A347-47F4-9F41-7EDA2352E506}"/>
              </a:ext>
            </a:extLst>
          </p:cNvPr>
          <p:cNvSpPr>
            <a:spLocks noGrp="1"/>
          </p:cNvSpPr>
          <p:nvPr>
            <p:ph type="dt" sz="half" idx="10"/>
          </p:nvPr>
        </p:nvSpPr>
        <p:spPr/>
        <p:txBody>
          <a:bodyPr/>
          <a:lstStyle>
            <a:lvl1pPr>
              <a:defRPr/>
            </a:lvl1pPr>
          </a:lstStyle>
          <a:p>
            <a:pPr>
              <a:defRPr/>
            </a:pPr>
            <a:fld id="{23B58EFE-FF12-4887-ACBC-174480A070B5}" type="datetimeFigureOut">
              <a:rPr lang="en-US"/>
              <a:pPr>
                <a:defRPr/>
              </a:pPr>
              <a:t>5/13/2024</a:t>
            </a:fld>
            <a:endParaRPr lang="en-US"/>
          </a:p>
        </p:txBody>
      </p:sp>
      <p:sp>
        <p:nvSpPr>
          <p:cNvPr id="5" name="Footer Placeholder 4">
            <a:extLst>
              <a:ext uri="{FF2B5EF4-FFF2-40B4-BE49-F238E27FC236}">
                <a16:creationId xmlns:a16="http://schemas.microsoft.com/office/drawing/2014/main" id="{B4DCA4EC-8832-4C87-ACD7-9B28C85D34F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2447E98-B438-4D74-B6F8-A764164A59B9}"/>
              </a:ext>
            </a:extLst>
          </p:cNvPr>
          <p:cNvSpPr>
            <a:spLocks noGrp="1"/>
          </p:cNvSpPr>
          <p:nvPr>
            <p:ph type="sldNum" sz="quarter" idx="12"/>
          </p:nvPr>
        </p:nvSpPr>
        <p:spPr/>
        <p:txBody>
          <a:bodyPr/>
          <a:lstStyle>
            <a:lvl1pPr>
              <a:defRPr/>
            </a:lvl1pPr>
          </a:lstStyle>
          <a:p>
            <a:fld id="{BED25007-6E80-448B-B820-4EE91F4DDFBE}" type="slidenum">
              <a:rPr lang="en-US" altLang="en-US"/>
              <a:pPr/>
              <a:t>‹#›</a:t>
            </a:fld>
            <a:endParaRPr lang="en-US" altLang="en-US"/>
          </a:p>
        </p:txBody>
      </p:sp>
    </p:spTree>
    <p:extLst>
      <p:ext uri="{BB962C8B-B14F-4D97-AF65-F5344CB8AC3E}">
        <p14:creationId xmlns:p14="http://schemas.microsoft.com/office/powerpoint/2010/main" val="3272354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B74802-ACD2-43A6-9370-AA24DF291934}"/>
              </a:ext>
            </a:extLst>
          </p:cNvPr>
          <p:cNvSpPr>
            <a:spLocks noGrp="1"/>
          </p:cNvSpPr>
          <p:nvPr>
            <p:ph type="dt" sz="half" idx="10"/>
          </p:nvPr>
        </p:nvSpPr>
        <p:spPr/>
        <p:txBody>
          <a:bodyPr/>
          <a:lstStyle>
            <a:lvl1pPr>
              <a:defRPr/>
            </a:lvl1pPr>
          </a:lstStyle>
          <a:p>
            <a:pPr>
              <a:defRPr/>
            </a:pPr>
            <a:fld id="{51F97D2C-670A-4931-9038-1FF8B0D381DE}" type="datetimeFigureOut">
              <a:rPr lang="en-US"/>
              <a:pPr>
                <a:defRPr/>
              </a:pPr>
              <a:t>5/13/2024</a:t>
            </a:fld>
            <a:endParaRPr lang="en-US"/>
          </a:p>
        </p:txBody>
      </p:sp>
      <p:sp>
        <p:nvSpPr>
          <p:cNvPr id="5" name="Footer Placeholder 4">
            <a:extLst>
              <a:ext uri="{FF2B5EF4-FFF2-40B4-BE49-F238E27FC236}">
                <a16:creationId xmlns:a16="http://schemas.microsoft.com/office/drawing/2014/main" id="{3774DB16-ABDC-4ED1-B110-1B008013F6A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DCF7496-FF7A-4D0E-A75C-B726E705D6A3}"/>
              </a:ext>
            </a:extLst>
          </p:cNvPr>
          <p:cNvSpPr>
            <a:spLocks noGrp="1"/>
          </p:cNvSpPr>
          <p:nvPr>
            <p:ph type="sldNum" sz="quarter" idx="12"/>
          </p:nvPr>
        </p:nvSpPr>
        <p:spPr/>
        <p:txBody>
          <a:bodyPr/>
          <a:lstStyle>
            <a:lvl1pPr>
              <a:defRPr/>
            </a:lvl1pPr>
          </a:lstStyle>
          <a:p>
            <a:fld id="{4A23F345-6289-44A3-B84D-A3B02121FF90}" type="slidenum">
              <a:rPr lang="en-US" altLang="en-US"/>
              <a:pPr/>
              <a:t>‹#›</a:t>
            </a:fld>
            <a:endParaRPr lang="en-US" altLang="en-US"/>
          </a:p>
        </p:txBody>
      </p:sp>
    </p:spTree>
    <p:extLst>
      <p:ext uri="{BB962C8B-B14F-4D97-AF65-F5344CB8AC3E}">
        <p14:creationId xmlns:p14="http://schemas.microsoft.com/office/powerpoint/2010/main" val="1818992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4C8A6420-78FC-4BF6-92D3-2526C3C5DE2C}"/>
              </a:ext>
            </a:extLst>
          </p:cNvPr>
          <p:cNvSpPr>
            <a:spLocks noGrp="1"/>
          </p:cNvSpPr>
          <p:nvPr>
            <p:ph type="dt" sz="half" idx="10"/>
          </p:nvPr>
        </p:nvSpPr>
        <p:spPr/>
        <p:txBody>
          <a:bodyPr/>
          <a:lstStyle>
            <a:lvl1pPr>
              <a:defRPr/>
            </a:lvl1pPr>
          </a:lstStyle>
          <a:p>
            <a:pPr>
              <a:defRPr/>
            </a:pPr>
            <a:fld id="{B05305FB-890B-4E9D-8E26-0A2B16DAAF2F}" type="datetimeFigureOut">
              <a:rPr lang="en-US"/>
              <a:pPr>
                <a:defRPr/>
              </a:pPr>
              <a:t>5/13/2024</a:t>
            </a:fld>
            <a:endParaRPr lang="en-US"/>
          </a:p>
        </p:txBody>
      </p:sp>
      <p:sp>
        <p:nvSpPr>
          <p:cNvPr id="6" name="Footer Placeholder 4">
            <a:extLst>
              <a:ext uri="{FF2B5EF4-FFF2-40B4-BE49-F238E27FC236}">
                <a16:creationId xmlns:a16="http://schemas.microsoft.com/office/drawing/2014/main" id="{07E2F74E-3020-4634-AD28-F3433D2B200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F3E4B02-BB04-4F45-B36D-B572D5F2AE15}"/>
              </a:ext>
            </a:extLst>
          </p:cNvPr>
          <p:cNvSpPr>
            <a:spLocks noGrp="1"/>
          </p:cNvSpPr>
          <p:nvPr>
            <p:ph type="sldNum" sz="quarter" idx="12"/>
          </p:nvPr>
        </p:nvSpPr>
        <p:spPr/>
        <p:txBody>
          <a:bodyPr/>
          <a:lstStyle>
            <a:lvl1pPr>
              <a:defRPr/>
            </a:lvl1pPr>
          </a:lstStyle>
          <a:p>
            <a:fld id="{3BF9390C-B6E5-4BBA-AA3C-9B01D702163E}" type="slidenum">
              <a:rPr lang="en-US" altLang="en-US"/>
              <a:pPr/>
              <a:t>‹#›</a:t>
            </a:fld>
            <a:endParaRPr lang="en-US" altLang="en-US"/>
          </a:p>
        </p:txBody>
      </p:sp>
    </p:spTree>
    <p:extLst>
      <p:ext uri="{BB962C8B-B14F-4D97-AF65-F5344CB8AC3E}">
        <p14:creationId xmlns:p14="http://schemas.microsoft.com/office/powerpoint/2010/main" val="2913668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322C0A78-3855-40D9-84B2-B9DB1E7CBD2D}"/>
              </a:ext>
            </a:extLst>
          </p:cNvPr>
          <p:cNvSpPr>
            <a:spLocks noGrp="1"/>
          </p:cNvSpPr>
          <p:nvPr>
            <p:ph type="dt" sz="half" idx="10"/>
          </p:nvPr>
        </p:nvSpPr>
        <p:spPr/>
        <p:txBody>
          <a:bodyPr/>
          <a:lstStyle>
            <a:lvl1pPr>
              <a:defRPr/>
            </a:lvl1pPr>
          </a:lstStyle>
          <a:p>
            <a:pPr>
              <a:defRPr/>
            </a:pPr>
            <a:fld id="{B62A96CA-69F1-4468-9568-014791B1483B}" type="datetimeFigureOut">
              <a:rPr lang="en-US"/>
              <a:pPr>
                <a:defRPr/>
              </a:pPr>
              <a:t>5/13/2024</a:t>
            </a:fld>
            <a:endParaRPr lang="en-US"/>
          </a:p>
        </p:txBody>
      </p:sp>
      <p:sp>
        <p:nvSpPr>
          <p:cNvPr id="8" name="Footer Placeholder 4">
            <a:extLst>
              <a:ext uri="{FF2B5EF4-FFF2-40B4-BE49-F238E27FC236}">
                <a16:creationId xmlns:a16="http://schemas.microsoft.com/office/drawing/2014/main" id="{286E05B2-32FF-407B-811E-C4D1320682A7}"/>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030951E6-CCBF-480E-B620-7596610BEECF}"/>
              </a:ext>
            </a:extLst>
          </p:cNvPr>
          <p:cNvSpPr>
            <a:spLocks noGrp="1"/>
          </p:cNvSpPr>
          <p:nvPr>
            <p:ph type="sldNum" sz="quarter" idx="12"/>
          </p:nvPr>
        </p:nvSpPr>
        <p:spPr/>
        <p:txBody>
          <a:bodyPr/>
          <a:lstStyle>
            <a:lvl1pPr>
              <a:defRPr/>
            </a:lvl1pPr>
          </a:lstStyle>
          <a:p>
            <a:fld id="{CB3661C3-88BA-4745-AE58-52C6589DA316}" type="slidenum">
              <a:rPr lang="en-US" altLang="en-US"/>
              <a:pPr/>
              <a:t>‹#›</a:t>
            </a:fld>
            <a:endParaRPr lang="en-US" altLang="en-US"/>
          </a:p>
        </p:txBody>
      </p:sp>
    </p:spTree>
    <p:extLst>
      <p:ext uri="{BB962C8B-B14F-4D97-AF65-F5344CB8AC3E}">
        <p14:creationId xmlns:p14="http://schemas.microsoft.com/office/powerpoint/2010/main" val="1290322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BF948141-7732-40D4-8B63-CD7261673955}"/>
              </a:ext>
            </a:extLst>
          </p:cNvPr>
          <p:cNvSpPr>
            <a:spLocks noGrp="1"/>
          </p:cNvSpPr>
          <p:nvPr>
            <p:ph type="dt" sz="half" idx="10"/>
          </p:nvPr>
        </p:nvSpPr>
        <p:spPr/>
        <p:txBody>
          <a:bodyPr/>
          <a:lstStyle>
            <a:lvl1pPr>
              <a:defRPr/>
            </a:lvl1pPr>
          </a:lstStyle>
          <a:p>
            <a:pPr>
              <a:defRPr/>
            </a:pPr>
            <a:fld id="{77B86B5D-ABB4-49BB-AFBA-27092343577C}" type="datetimeFigureOut">
              <a:rPr lang="en-US"/>
              <a:pPr>
                <a:defRPr/>
              </a:pPr>
              <a:t>5/13/2024</a:t>
            </a:fld>
            <a:endParaRPr lang="en-US"/>
          </a:p>
        </p:txBody>
      </p:sp>
      <p:sp>
        <p:nvSpPr>
          <p:cNvPr id="4" name="Footer Placeholder 4">
            <a:extLst>
              <a:ext uri="{FF2B5EF4-FFF2-40B4-BE49-F238E27FC236}">
                <a16:creationId xmlns:a16="http://schemas.microsoft.com/office/drawing/2014/main" id="{65EE1C04-94A8-4BE4-8FAA-F362572B1CC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2729758A-4886-4378-899B-BFC2DB6B6E51}"/>
              </a:ext>
            </a:extLst>
          </p:cNvPr>
          <p:cNvSpPr>
            <a:spLocks noGrp="1"/>
          </p:cNvSpPr>
          <p:nvPr>
            <p:ph type="sldNum" sz="quarter" idx="12"/>
          </p:nvPr>
        </p:nvSpPr>
        <p:spPr/>
        <p:txBody>
          <a:bodyPr/>
          <a:lstStyle>
            <a:lvl1pPr>
              <a:defRPr/>
            </a:lvl1pPr>
          </a:lstStyle>
          <a:p>
            <a:fld id="{B2D695DA-8C62-4A38-8634-2109C53A8B9A}" type="slidenum">
              <a:rPr lang="en-US" altLang="en-US"/>
              <a:pPr/>
              <a:t>‹#›</a:t>
            </a:fld>
            <a:endParaRPr lang="en-US" altLang="en-US"/>
          </a:p>
        </p:txBody>
      </p:sp>
    </p:spTree>
    <p:extLst>
      <p:ext uri="{BB962C8B-B14F-4D97-AF65-F5344CB8AC3E}">
        <p14:creationId xmlns:p14="http://schemas.microsoft.com/office/powerpoint/2010/main" val="1578043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32E8CF8-4106-461C-BE72-ED866889E1E6}"/>
              </a:ext>
            </a:extLst>
          </p:cNvPr>
          <p:cNvSpPr>
            <a:spLocks noGrp="1"/>
          </p:cNvSpPr>
          <p:nvPr>
            <p:ph type="dt" sz="half" idx="10"/>
          </p:nvPr>
        </p:nvSpPr>
        <p:spPr/>
        <p:txBody>
          <a:bodyPr/>
          <a:lstStyle>
            <a:lvl1pPr>
              <a:defRPr/>
            </a:lvl1pPr>
          </a:lstStyle>
          <a:p>
            <a:pPr>
              <a:defRPr/>
            </a:pPr>
            <a:fld id="{4FEEE6F4-3F4F-4AE3-B949-7DDD0847CD18}" type="datetimeFigureOut">
              <a:rPr lang="en-US"/>
              <a:pPr>
                <a:defRPr/>
              </a:pPr>
              <a:t>5/13/2024</a:t>
            </a:fld>
            <a:endParaRPr lang="en-US"/>
          </a:p>
        </p:txBody>
      </p:sp>
      <p:sp>
        <p:nvSpPr>
          <p:cNvPr id="3" name="Footer Placeholder 4">
            <a:extLst>
              <a:ext uri="{FF2B5EF4-FFF2-40B4-BE49-F238E27FC236}">
                <a16:creationId xmlns:a16="http://schemas.microsoft.com/office/drawing/2014/main" id="{F1E379DE-08CA-4ECC-A8CC-89EBD5900ADB}"/>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F7A29ACE-A240-4E45-B2C1-7B930480AC3D}"/>
              </a:ext>
            </a:extLst>
          </p:cNvPr>
          <p:cNvSpPr>
            <a:spLocks noGrp="1"/>
          </p:cNvSpPr>
          <p:nvPr>
            <p:ph type="sldNum" sz="quarter" idx="12"/>
          </p:nvPr>
        </p:nvSpPr>
        <p:spPr/>
        <p:txBody>
          <a:bodyPr/>
          <a:lstStyle>
            <a:lvl1pPr>
              <a:defRPr/>
            </a:lvl1pPr>
          </a:lstStyle>
          <a:p>
            <a:fld id="{4AB9911D-512E-4A38-AA39-677204215F22}" type="slidenum">
              <a:rPr lang="en-US" altLang="en-US"/>
              <a:pPr/>
              <a:t>‹#›</a:t>
            </a:fld>
            <a:endParaRPr lang="en-US" altLang="en-US"/>
          </a:p>
        </p:txBody>
      </p:sp>
    </p:spTree>
    <p:extLst>
      <p:ext uri="{BB962C8B-B14F-4D97-AF65-F5344CB8AC3E}">
        <p14:creationId xmlns:p14="http://schemas.microsoft.com/office/powerpoint/2010/main" val="2070817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034138AB-8F74-41CD-BA8C-DB776EFF0939}"/>
              </a:ext>
            </a:extLst>
          </p:cNvPr>
          <p:cNvSpPr>
            <a:spLocks noGrp="1"/>
          </p:cNvSpPr>
          <p:nvPr>
            <p:ph type="dt" sz="half" idx="10"/>
          </p:nvPr>
        </p:nvSpPr>
        <p:spPr/>
        <p:txBody>
          <a:bodyPr/>
          <a:lstStyle>
            <a:lvl1pPr>
              <a:defRPr/>
            </a:lvl1pPr>
          </a:lstStyle>
          <a:p>
            <a:pPr>
              <a:defRPr/>
            </a:pPr>
            <a:fld id="{8FA04B4C-3943-4EB7-87E7-C6C46ACB9C3A}" type="datetimeFigureOut">
              <a:rPr lang="en-US"/>
              <a:pPr>
                <a:defRPr/>
              </a:pPr>
              <a:t>5/13/2024</a:t>
            </a:fld>
            <a:endParaRPr lang="en-US"/>
          </a:p>
        </p:txBody>
      </p:sp>
      <p:sp>
        <p:nvSpPr>
          <p:cNvPr id="6" name="Footer Placeholder 4">
            <a:extLst>
              <a:ext uri="{FF2B5EF4-FFF2-40B4-BE49-F238E27FC236}">
                <a16:creationId xmlns:a16="http://schemas.microsoft.com/office/drawing/2014/main" id="{612D6700-94F9-4C99-AA28-AAE08D084E5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842FBA7-810D-4304-B564-83116CD33799}"/>
              </a:ext>
            </a:extLst>
          </p:cNvPr>
          <p:cNvSpPr>
            <a:spLocks noGrp="1"/>
          </p:cNvSpPr>
          <p:nvPr>
            <p:ph type="sldNum" sz="quarter" idx="12"/>
          </p:nvPr>
        </p:nvSpPr>
        <p:spPr/>
        <p:txBody>
          <a:bodyPr/>
          <a:lstStyle>
            <a:lvl1pPr>
              <a:defRPr/>
            </a:lvl1pPr>
          </a:lstStyle>
          <a:p>
            <a:fld id="{B7A2F3A1-E4A6-4FF9-82E6-8D18A7D9901C}" type="slidenum">
              <a:rPr lang="en-US" altLang="en-US"/>
              <a:pPr/>
              <a:t>‹#›</a:t>
            </a:fld>
            <a:endParaRPr lang="en-US" altLang="en-US"/>
          </a:p>
        </p:txBody>
      </p:sp>
    </p:spTree>
    <p:extLst>
      <p:ext uri="{BB962C8B-B14F-4D97-AF65-F5344CB8AC3E}">
        <p14:creationId xmlns:p14="http://schemas.microsoft.com/office/powerpoint/2010/main" val="765410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B9B78CE0-57EC-46E1-9897-C9FD3011E751}"/>
              </a:ext>
            </a:extLst>
          </p:cNvPr>
          <p:cNvSpPr>
            <a:spLocks noGrp="1"/>
          </p:cNvSpPr>
          <p:nvPr>
            <p:ph type="dt" sz="half" idx="10"/>
          </p:nvPr>
        </p:nvSpPr>
        <p:spPr/>
        <p:txBody>
          <a:bodyPr/>
          <a:lstStyle>
            <a:lvl1pPr>
              <a:defRPr/>
            </a:lvl1pPr>
          </a:lstStyle>
          <a:p>
            <a:pPr>
              <a:defRPr/>
            </a:pPr>
            <a:fld id="{3B213F8C-5228-45D6-824D-FFB0B59A1DDA}" type="datetimeFigureOut">
              <a:rPr lang="en-US"/>
              <a:pPr>
                <a:defRPr/>
              </a:pPr>
              <a:t>5/13/2024</a:t>
            </a:fld>
            <a:endParaRPr lang="en-US"/>
          </a:p>
        </p:txBody>
      </p:sp>
      <p:sp>
        <p:nvSpPr>
          <p:cNvPr id="6" name="Footer Placeholder 4">
            <a:extLst>
              <a:ext uri="{FF2B5EF4-FFF2-40B4-BE49-F238E27FC236}">
                <a16:creationId xmlns:a16="http://schemas.microsoft.com/office/drawing/2014/main" id="{A73068CE-B70F-432E-BCA9-E7ABC66DE6A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9C386F8-DAB4-4706-AEB9-52E63F707AB4}"/>
              </a:ext>
            </a:extLst>
          </p:cNvPr>
          <p:cNvSpPr>
            <a:spLocks noGrp="1"/>
          </p:cNvSpPr>
          <p:nvPr>
            <p:ph type="sldNum" sz="quarter" idx="12"/>
          </p:nvPr>
        </p:nvSpPr>
        <p:spPr/>
        <p:txBody>
          <a:bodyPr/>
          <a:lstStyle>
            <a:lvl1pPr>
              <a:defRPr/>
            </a:lvl1pPr>
          </a:lstStyle>
          <a:p>
            <a:fld id="{170F8084-71C3-403B-8192-CD28A2AFA10D}" type="slidenum">
              <a:rPr lang="en-US" altLang="en-US"/>
              <a:pPr/>
              <a:t>‹#›</a:t>
            </a:fld>
            <a:endParaRPr lang="en-US" altLang="en-US"/>
          </a:p>
        </p:txBody>
      </p:sp>
    </p:spTree>
    <p:extLst>
      <p:ext uri="{BB962C8B-B14F-4D97-AF65-F5344CB8AC3E}">
        <p14:creationId xmlns:p14="http://schemas.microsoft.com/office/powerpoint/2010/main" val="2970121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E2AEFDA7-E827-444B-BE6F-84D610DAF49C}"/>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350190D6-B711-4165-9E84-760264E26537}"/>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E1702C0-D9C0-4866-9A9C-CA4E30E3A8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B4CF31C1-941B-43B9-A16F-0112B2F35517}" type="datetimeFigureOut">
              <a:rPr lang="en-US"/>
              <a:pPr>
                <a:defRPr/>
              </a:pPr>
              <a:t>5/13/2024</a:t>
            </a:fld>
            <a:endParaRPr lang="en-US"/>
          </a:p>
        </p:txBody>
      </p:sp>
      <p:sp>
        <p:nvSpPr>
          <p:cNvPr id="5" name="Footer Placeholder 4">
            <a:extLst>
              <a:ext uri="{FF2B5EF4-FFF2-40B4-BE49-F238E27FC236}">
                <a16:creationId xmlns:a16="http://schemas.microsoft.com/office/drawing/2014/main" id="{BFA2AB6F-39C0-4EAA-873E-6EAF64D031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A66824E1-1FC4-4071-BBD7-D878201C90FE}"/>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9C369A42-0787-4D06-98BE-8F54E0D1CCF6}"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oleObject" Target="../embeddings/oleObject1.bin"/><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gameaipro.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oleObject" Target="../embeddings/oleObject9.bin"/><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oleObject" Target="../embeddings/oleObject10.bin"/><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oleObject" Target="../embeddings/oleObject11.bin"/><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watch?v=4LTtr45y7P0"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oleObject" Target="../embeddings/oleObject12.bin"/></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gameaipro.com/"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youtube.com/watch?v=4LTtr45y7P0"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C467B134-8BA3-438F-8267-EBF1919CE72B}"/>
              </a:ext>
            </a:extLst>
          </p:cNvPr>
          <p:cNvSpPr>
            <a:spLocks noGrp="1"/>
          </p:cNvSpPr>
          <p:nvPr>
            <p:ph type="ctrTitle"/>
          </p:nvPr>
        </p:nvSpPr>
        <p:spPr>
          <a:xfrm>
            <a:off x="452438" y="873579"/>
            <a:ext cx="11241087" cy="3128405"/>
          </a:xfrm>
        </p:spPr>
        <p:txBody>
          <a:bodyPr/>
          <a:lstStyle/>
          <a:p>
            <a:pPr eaLnBrk="1" hangingPunct="1"/>
            <a:r>
              <a:rPr lang="en-US" altLang="en-US" sz="6600" dirty="0"/>
              <a:t>Artificial Intelligence for Games</a:t>
            </a:r>
            <a:br>
              <a:rPr lang="en-US" altLang="en-US" sz="6600" dirty="0"/>
            </a:br>
            <a:br>
              <a:rPr lang="en-US" altLang="en-US" sz="2000" dirty="0"/>
            </a:br>
            <a:r>
              <a:rPr lang="en-US" altLang="en-US" sz="3200" dirty="0"/>
              <a:t>Week 1 – History of Game AI </a:t>
            </a:r>
            <a:br>
              <a:rPr lang="en-US" altLang="en-US" sz="3200" dirty="0"/>
            </a:br>
            <a:r>
              <a:rPr lang="en-US" altLang="en-US" sz="3200" dirty="0"/>
              <a:t>Steve Rabin</a:t>
            </a:r>
            <a:endParaRPr lang="en-US" altLang="en-US" dirty="0"/>
          </a:p>
        </p:txBody>
      </p:sp>
      <p:sp>
        <p:nvSpPr>
          <p:cNvPr id="2051" name="Subtitle 2">
            <a:extLst>
              <a:ext uri="{FF2B5EF4-FFF2-40B4-BE49-F238E27FC236}">
                <a16:creationId xmlns:a16="http://schemas.microsoft.com/office/drawing/2014/main" id="{E6D75091-AAA9-418A-82C8-749633C48C71}"/>
              </a:ext>
            </a:extLst>
          </p:cNvPr>
          <p:cNvSpPr>
            <a:spLocks noGrp="1"/>
          </p:cNvSpPr>
          <p:nvPr>
            <p:ph type="subTitle" idx="1"/>
          </p:nvPr>
        </p:nvSpPr>
        <p:spPr>
          <a:xfrm>
            <a:off x="948970" y="5720638"/>
            <a:ext cx="10248021" cy="527566"/>
          </a:xfrm>
        </p:spPr>
        <p:txBody>
          <a:bodyPr/>
          <a:lstStyle/>
          <a:p>
            <a:pPr eaLnBrk="1" hangingPunct="1"/>
            <a:r>
              <a:rPr lang="en-US" altLang="en-US" sz="2000" dirty="0">
                <a:latin typeface="+mj-lt"/>
              </a:rPr>
              <a:t>TAs: Jian Kia </a:t>
            </a:r>
            <a:r>
              <a:rPr lang="en-US" altLang="en-US" sz="2000" dirty="0" err="1">
                <a:latin typeface="+mj-lt"/>
              </a:rPr>
              <a:t>Phua</a:t>
            </a:r>
            <a:r>
              <a:rPr lang="en-US" altLang="en-US" sz="2000" dirty="0">
                <a:latin typeface="+mj-lt"/>
              </a:rPr>
              <a:t>, Brandon Hsu, Zak Stephenson, Keaton Sullivan, John Tseng, Andrew </a:t>
            </a:r>
            <a:r>
              <a:rPr lang="en-US" altLang="en-US" sz="2000" dirty="0" err="1">
                <a:latin typeface="+mj-lt"/>
              </a:rPr>
              <a:t>Roulst</a:t>
            </a:r>
            <a:endParaRPr lang="en-US" altLang="en-US" sz="2000" dirty="0"/>
          </a:p>
        </p:txBody>
      </p:sp>
      <p:pic>
        <p:nvPicPr>
          <p:cNvPr id="2" name="Picture 2" descr="N95 Mask vs. KN95 Mask Difference: Where to Buy Online? Which Is Best? - Rolling Stone">
            <a:extLst>
              <a:ext uri="{FF2B5EF4-FFF2-40B4-BE49-F238E27FC236}">
                <a16:creationId xmlns:a16="http://schemas.microsoft.com/office/drawing/2014/main" id="{FEC1C782-6802-58F4-222B-41E157D6C8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9" y="126602"/>
            <a:ext cx="746977" cy="7469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5B04AA5-7AED-7C72-8142-DCB83218E0A3}"/>
              </a:ext>
            </a:extLst>
          </p:cNvPr>
          <p:cNvSpPr txBox="1"/>
          <p:nvPr/>
        </p:nvSpPr>
        <p:spPr>
          <a:xfrm>
            <a:off x="872837" y="334465"/>
            <a:ext cx="3877689" cy="707886"/>
          </a:xfrm>
          <a:prstGeom prst="rect">
            <a:avLst/>
          </a:prstGeom>
          <a:noFill/>
        </p:spPr>
        <p:txBody>
          <a:bodyPr wrap="square" rtlCol="0">
            <a:spAutoFit/>
          </a:bodyPr>
          <a:lstStyle/>
          <a:p>
            <a:r>
              <a:rPr lang="en-US" sz="2000" dirty="0"/>
              <a:t>Please wear a mask in this course.</a:t>
            </a:r>
          </a:p>
          <a:p>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F7C8DD56-1C5C-4E9B-9609-51AEE2BB6CE3}"/>
              </a:ext>
            </a:extLst>
          </p:cNvPr>
          <p:cNvSpPr>
            <a:spLocks noGrp="1"/>
          </p:cNvSpPr>
          <p:nvPr>
            <p:ph type="title"/>
          </p:nvPr>
        </p:nvSpPr>
        <p:spPr/>
        <p:txBody>
          <a:bodyPr/>
          <a:lstStyle/>
          <a:p>
            <a:pPr algn="ctr" eaLnBrk="1" hangingPunct="1"/>
            <a:r>
              <a:rPr lang="en-US" altLang="en-US" sz="7200" b="1"/>
              <a:t>The Past</a:t>
            </a:r>
          </a:p>
        </p:txBody>
      </p:sp>
      <p:pic>
        <p:nvPicPr>
          <p:cNvPr id="5123" name="Picture 3" descr="joystick">
            <a:extLst>
              <a:ext uri="{FF2B5EF4-FFF2-40B4-BE49-F238E27FC236}">
                <a16:creationId xmlns:a16="http://schemas.microsoft.com/office/drawing/2014/main" id="{CE2845E7-3E58-41FD-AE97-9370FCD3A3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1013" y="2097088"/>
            <a:ext cx="3609975" cy="3992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B950955E-C0F4-4646-9A35-E3E4AB94721E}"/>
              </a:ext>
            </a:extLst>
          </p:cNvPr>
          <p:cNvSpPr>
            <a:spLocks noGrp="1"/>
          </p:cNvSpPr>
          <p:nvPr>
            <p:ph type="title"/>
          </p:nvPr>
        </p:nvSpPr>
        <p:spPr/>
        <p:txBody>
          <a:bodyPr/>
          <a:lstStyle/>
          <a:p>
            <a:pPr eaLnBrk="1" hangingPunct="1"/>
            <a:r>
              <a:rPr lang="en-US" altLang="en-US"/>
              <a:t>1980</a:t>
            </a:r>
          </a:p>
        </p:txBody>
      </p:sp>
      <p:sp>
        <p:nvSpPr>
          <p:cNvPr id="3" name="Content Placeholder 2">
            <a:extLst>
              <a:ext uri="{FF2B5EF4-FFF2-40B4-BE49-F238E27FC236}">
                <a16:creationId xmlns:a16="http://schemas.microsoft.com/office/drawing/2014/main" id="{891D62E0-EE87-4DEC-963B-D935D2160BD0}"/>
              </a:ext>
            </a:extLst>
          </p:cNvPr>
          <p:cNvSpPr>
            <a:spLocks noGrp="1"/>
          </p:cNvSpPr>
          <p:nvPr>
            <p:ph idx="1"/>
          </p:nvPr>
        </p:nvSpPr>
        <p:spPr/>
        <p:txBody>
          <a:bodyPr/>
          <a:lstStyle/>
          <a:p>
            <a:pPr marL="0" indent="0" eaLnBrk="1" hangingPunct="1">
              <a:buFont typeface="Arial" panose="020B0604020202020204" pitchFamily="34" charset="0"/>
              <a:buNone/>
              <a:defRPr/>
            </a:pPr>
            <a:r>
              <a:rPr lang="en-US" altLang="en-US" sz="2400" dirty="0"/>
              <a:t>Toru Iwatani, NAMCO</a:t>
            </a:r>
          </a:p>
          <a:p>
            <a:pPr marL="457200" lvl="1" indent="0" eaLnBrk="1" hangingPunct="1">
              <a:buFont typeface="Arial" panose="020B0604020202020204" pitchFamily="34" charset="0"/>
              <a:buNone/>
              <a:defRPr/>
            </a:pPr>
            <a:r>
              <a:rPr lang="en-US" altLang="en-US" sz="2000" dirty="0"/>
              <a:t>17 months to create</a:t>
            </a:r>
          </a:p>
          <a:p>
            <a:pPr marL="0" indent="0" eaLnBrk="1" hangingPunct="1">
              <a:buFont typeface="Arial" panose="020B0604020202020204" pitchFamily="34" charset="0"/>
              <a:buNone/>
              <a:defRPr/>
            </a:pPr>
            <a:r>
              <a:rPr lang="en-US" altLang="en-US" sz="2400" dirty="0"/>
              <a:t>Ghost AI</a:t>
            </a:r>
          </a:p>
          <a:p>
            <a:pPr marL="457200" lvl="1" indent="0" eaLnBrk="1" hangingPunct="1">
              <a:buFont typeface="Arial" panose="020B0604020202020204" pitchFamily="34" charset="0"/>
              <a:buNone/>
              <a:defRPr/>
            </a:pPr>
            <a:r>
              <a:rPr lang="en-US" altLang="en-US" sz="2000" dirty="0" err="1"/>
              <a:t>Blinky</a:t>
            </a:r>
            <a:r>
              <a:rPr lang="en-US" altLang="en-US" sz="2000" dirty="0"/>
              <a:t> chases player</a:t>
            </a:r>
          </a:p>
          <a:p>
            <a:pPr marL="457200" lvl="1" indent="0" eaLnBrk="1" hangingPunct="1">
              <a:buFont typeface="Arial" panose="020B0604020202020204" pitchFamily="34" charset="0"/>
              <a:buNone/>
              <a:defRPr/>
            </a:pPr>
            <a:r>
              <a:rPr lang="en-US" altLang="en-US" sz="2000" dirty="0"/>
              <a:t>Pinky targets player's future position</a:t>
            </a:r>
          </a:p>
          <a:p>
            <a:pPr marL="457200" lvl="1" indent="0" eaLnBrk="1" hangingPunct="1">
              <a:buFont typeface="Arial" panose="020B0604020202020204" pitchFamily="34" charset="0"/>
              <a:buNone/>
              <a:defRPr/>
            </a:pPr>
            <a:r>
              <a:rPr lang="en-US" altLang="en-US" sz="2000" dirty="0"/>
              <a:t>Inky chases less directly</a:t>
            </a:r>
          </a:p>
          <a:p>
            <a:pPr marL="457200" lvl="1" indent="0" eaLnBrk="1" hangingPunct="1">
              <a:buFont typeface="Arial" panose="020B0604020202020204" pitchFamily="34" charset="0"/>
              <a:buNone/>
              <a:defRPr/>
            </a:pPr>
            <a:r>
              <a:rPr lang="en-US" altLang="en-US" sz="2000" dirty="0"/>
              <a:t>Clyde ignores player</a:t>
            </a:r>
          </a:p>
          <a:p>
            <a:pPr marL="0" indent="0" eaLnBrk="1" hangingPunct="1">
              <a:buFont typeface="Arial" panose="020B0604020202020204" pitchFamily="34" charset="0"/>
              <a:buNone/>
              <a:defRPr/>
            </a:pPr>
            <a:r>
              <a:rPr lang="en-US" altLang="en-US" sz="2400" dirty="0"/>
              <a:t>Implicit enemy cooperation</a:t>
            </a:r>
          </a:p>
          <a:p>
            <a:pPr marL="0" indent="0" eaLnBrk="1" hangingPunct="1">
              <a:buFont typeface="Arial" panose="020B0604020202020204" pitchFamily="34" charset="0"/>
              <a:buNone/>
              <a:defRPr/>
            </a:pPr>
            <a:r>
              <a:rPr lang="en-US" altLang="en-US" sz="2400" dirty="0"/>
              <a:t>Wave-patterned attack, </a:t>
            </a:r>
            <a:r>
              <a:rPr lang="en-US" altLang="en-US" sz="2400"/>
              <a:t>retreat cycle (Meta AI)</a:t>
            </a:r>
            <a:endParaRPr lang="en-US" altLang="en-US" sz="2400" dirty="0"/>
          </a:p>
          <a:p>
            <a:pPr marL="0" indent="0" eaLnBrk="1" hangingPunct="1">
              <a:buFont typeface="Arial" panose="020B0604020202020204" pitchFamily="34" charset="0"/>
              <a:buNone/>
              <a:defRPr/>
            </a:pPr>
            <a:r>
              <a:rPr lang="en-US" altLang="en-US" sz="2400" dirty="0"/>
              <a:t>No randomness</a:t>
            </a:r>
          </a:p>
          <a:p>
            <a:pPr eaLnBrk="1" hangingPunct="1">
              <a:defRPr/>
            </a:pPr>
            <a:endParaRPr lang="en-US" dirty="0"/>
          </a:p>
        </p:txBody>
      </p:sp>
      <p:pic>
        <p:nvPicPr>
          <p:cNvPr id="6148" name="Picture 4">
            <a:extLst>
              <a:ext uri="{FF2B5EF4-FFF2-40B4-BE49-F238E27FC236}">
                <a16:creationId xmlns:a16="http://schemas.microsoft.com/office/drawing/2014/main" id="{8874B1AF-9F4D-429B-A155-F8ED96CDD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2713" y="3195638"/>
            <a:ext cx="2430462" cy="312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a:extLst>
              <a:ext uri="{FF2B5EF4-FFF2-40B4-BE49-F238E27FC236}">
                <a16:creationId xmlns:a16="http://schemas.microsoft.com/office/drawing/2014/main" id="{A6D74BDE-8BC5-4173-BCAC-62DDB2313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0425" y="3195638"/>
            <a:ext cx="1639888" cy="312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descr="vPac-Man">
            <a:extLst>
              <a:ext uri="{FF2B5EF4-FFF2-40B4-BE49-F238E27FC236}">
                <a16:creationId xmlns:a16="http://schemas.microsoft.com/office/drawing/2014/main" id="{BBC5992B-9E70-40F4-B37D-8295A414FE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0425" y="509588"/>
            <a:ext cx="4222750" cy="249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a:extLst>
              <a:ext uri="{FF2B5EF4-FFF2-40B4-BE49-F238E27FC236}">
                <a16:creationId xmlns:a16="http://schemas.microsoft.com/office/drawing/2014/main" id="{DA600B5F-AC4F-4973-A769-7F0E982F61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2713" y="3195638"/>
            <a:ext cx="2430462"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descr="iwatani">
            <a:extLst>
              <a:ext uri="{FF2B5EF4-FFF2-40B4-BE49-F238E27FC236}">
                <a16:creationId xmlns:a16="http://schemas.microsoft.com/office/drawing/2014/main" id="{EAA9E668-56A7-44F1-829D-7562080F7B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5263" y="1579563"/>
            <a:ext cx="120808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0"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194EA504-39C9-46F7-A372-94D9C5FF69C4}"/>
              </a:ext>
            </a:extLst>
          </p:cNvPr>
          <p:cNvSpPr>
            <a:spLocks noGrp="1"/>
          </p:cNvSpPr>
          <p:nvPr>
            <p:ph type="title"/>
          </p:nvPr>
        </p:nvSpPr>
        <p:spPr/>
        <p:txBody>
          <a:bodyPr/>
          <a:lstStyle/>
          <a:p>
            <a:pPr eaLnBrk="1" hangingPunct="1"/>
            <a:r>
              <a:rPr lang="en-US" altLang="en-US"/>
              <a:t>1986</a:t>
            </a:r>
          </a:p>
        </p:txBody>
      </p:sp>
      <p:sp>
        <p:nvSpPr>
          <p:cNvPr id="3" name="Content Placeholder 2">
            <a:extLst>
              <a:ext uri="{FF2B5EF4-FFF2-40B4-BE49-F238E27FC236}">
                <a16:creationId xmlns:a16="http://schemas.microsoft.com/office/drawing/2014/main" id="{4A0DF403-A897-46CF-8522-A6E5C7EF5B1C}"/>
              </a:ext>
            </a:extLst>
          </p:cNvPr>
          <p:cNvSpPr>
            <a:spLocks noGrp="1"/>
          </p:cNvSpPr>
          <p:nvPr>
            <p:ph idx="1"/>
          </p:nvPr>
        </p:nvSpPr>
        <p:spPr/>
        <p:txBody>
          <a:bodyPr/>
          <a:lstStyle/>
          <a:p>
            <a:pPr marL="0" indent="0" eaLnBrk="1" hangingPunct="1">
              <a:buFont typeface="Arial" panose="020B0604020202020204" pitchFamily="34" charset="0"/>
              <a:buNone/>
              <a:defRPr/>
            </a:pPr>
            <a:r>
              <a:rPr lang="en-US" altLang="en-US" sz="2400" b="1" dirty="0"/>
              <a:t>Chess was an early application of “real” AI in games</a:t>
            </a:r>
          </a:p>
          <a:p>
            <a:pPr marL="0" indent="0" eaLnBrk="1" hangingPunct="1">
              <a:buFont typeface="Arial" panose="020B0604020202020204" pitchFamily="34" charset="0"/>
              <a:buNone/>
              <a:defRPr/>
            </a:pPr>
            <a:r>
              <a:rPr lang="en-US" altLang="en-US" sz="2400" b="1" dirty="0"/>
              <a:t>In 1997, IBM’s Deep Blue defeated a reigning world champion (Garry Kasparov) </a:t>
            </a:r>
          </a:p>
          <a:p>
            <a:pPr marL="457200" lvl="1" indent="0" eaLnBrk="1" hangingPunct="1">
              <a:buFont typeface="Arial" panose="020B0604020202020204" pitchFamily="34" charset="0"/>
              <a:buNone/>
              <a:defRPr/>
            </a:pPr>
            <a:r>
              <a:rPr lang="en-US" altLang="en-US" sz="2000" dirty="0"/>
              <a:t>After the lost match, Kasparov said that he sometimes saw deep intelligence and creativity in the machine’s moves, which he could not understand. </a:t>
            </a:r>
          </a:p>
          <a:p>
            <a:pPr eaLnBrk="1" hangingPunct="1">
              <a:defRPr/>
            </a:pPr>
            <a:endParaRPr lang="en-US" dirty="0"/>
          </a:p>
        </p:txBody>
      </p:sp>
      <p:pic>
        <p:nvPicPr>
          <p:cNvPr id="7172" name="Picture 4">
            <a:extLst>
              <a:ext uri="{FF2B5EF4-FFF2-40B4-BE49-F238E27FC236}">
                <a16:creationId xmlns:a16="http://schemas.microsoft.com/office/drawing/2014/main" id="{2D000FA3-D99A-40FF-A0EB-F4D89A1776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588" y="3797300"/>
            <a:ext cx="4194175" cy="256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7">
            <a:extLst>
              <a:ext uri="{FF2B5EF4-FFF2-40B4-BE49-F238E27FC236}">
                <a16:creationId xmlns:a16="http://schemas.microsoft.com/office/drawing/2014/main" id="{3E2C6912-CF52-4EF0-BF6B-00D08B7C4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188" y="3821113"/>
            <a:ext cx="4067175" cy="254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5" descr="The Chessmaster - Pal">
            <a:extLst>
              <a:ext uri="{FF2B5EF4-FFF2-40B4-BE49-F238E27FC236}">
                <a16:creationId xmlns:a16="http://schemas.microsoft.com/office/drawing/2014/main" id="{1EDA4DBD-66C9-4863-A202-0730A83A49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3950" y="196850"/>
            <a:ext cx="1905000"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DE40461-53FE-44DF-8B10-3A59A2FBAB80}"/>
              </a:ext>
            </a:extLst>
          </p:cNvPr>
          <p:cNvSpPr>
            <a:spLocks noGrp="1"/>
          </p:cNvSpPr>
          <p:nvPr>
            <p:ph type="title"/>
          </p:nvPr>
        </p:nvSpPr>
        <p:spPr>
          <a:xfrm>
            <a:off x="838200" y="352425"/>
            <a:ext cx="10515600" cy="1325563"/>
          </a:xfrm>
        </p:spPr>
        <p:txBody>
          <a:bodyPr/>
          <a:lstStyle/>
          <a:p>
            <a:pPr eaLnBrk="1" hangingPunct="1"/>
            <a:r>
              <a:rPr lang="en-US" altLang="en-US"/>
              <a:t>1989</a:t>
            </a:r>
          </a:p>
        </p:txBody>
      </p:sp>
      <p:sp>
        <p:nvSpPr>
          <p:cNvPr id="3" name="Content Placeholder 2">
            <a:extLst>
              <a:ext uri="{FF2B5EF4-FFF2-40B4-BE49-F238E27FC236}">
                <a16:creationId xmlns:a16="http://schemas.microsoft.com/office/drawing/2014/main" id="{8E6B7553-61F6-436A-85D7-D596873F0232}"/>
              </a:ext>
            </a:extLst>
          </p:cNvPr>
          <p:cNvSpPr>
            <a:spLocks noGrp="1"/>
          </p:cNvSpPr>
          <p:nvPr>
            <p:ph idx="1"/>
          </p:nvPr>
        </p:nvSpPr>
        <p:spPr>
          <a:xfrm>
            <a:off x="1331913" y="4124325"/>
            <a:ext cx="10021887" cy="2052638"/>
          </a:xfrm>
        </p:spPr>
        <p:txBody>
          <a:bodyPr/>
          <a:lstStyle/>
          <a:p>
            <a:pPr marL="0" indent="0" eaLnBrk="1" hangingPunct="1">
              <a:buFont typeface="Arial" panose="020B0604020202020204" pitchFamily="34" charset="0"/>
              <a:buNone/>
              <a:defRPr/>
            </a:pPr>
            <a:r>
              <a:rPr lang="en-US" altLang="en-US" b="1" dirty="0"/>
              <a:t>City Simulation</a:t>
            </a:r>
          </a:p>
          <a:p>
            <a:pPr marL="457200" lvl="1" indent="0" eaLnBrk="1" hangingPunct="1">
              <a:buFont typeface="Arial" panose="020B0604020202020204" pitchFamily="34" charset="0"/>
              <a:buNone/>
              <a:defRPr/>
            </a:pPr>
            <a:r>
              <a:rPr lang="en-US" altLang="en-US" dirty="0"/>
              <a:t>Cellular automata</a:t>
            </a:r>
          </a:p>
          <a:p>
            <a:pPr marL="457200" lvl="1" indent="0" eaLnBrk="1" hangingPunct="1">
              <a:buFont typeface="Arial" panose="020B0604020202020204" pitchFamily="34" charset="0"/>
              <a:buNone/>
              <a:defRPr/>
            </a:pPr>
            <a:r>
              <a:rPr lang="en-US" altLang="en-US" dirty="0"/>
              <a:t>Influence maps</a:t>
            </a:r>
          </a:p>
          <a:p>
            <a:pPr eaLnBrk="1" hangingPunct="1">
              <a:defRPr/>
            </a:pPr>
            <a:endParaRPr lang="en-US" dirty="0"/>
          </a:p>
        </p:txBody>
      </p:sp>
      <p:pic>
        <p:nvPicPr>
          <p:cNvPr id="8196" name="Picture 2" descr="simcity">
            <a:extLst>
              <a:ext uri="{FF2B5EF4-FFF2-40B4-BE49-F238E27FC236}">
                <a16:creationId xmlns:a16="http://schemas.microsoft.com/office/drawing/2014/main" id="{2A45CD88-1CBD-4961-B447-02A4EA975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125" y="701675"/>
            <a:ext cx="6621463" cy="5405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7" name="Picture 3">
            <a:extLst>
              <a:ext uri="{FF2B5EF4-FFF2-40B4-BE49-F238E27FC236}">
                <a16:creationId xmlns:a16="http://schemas.microsoft.com/office/drawing/2014/main" id="{6F65D1E3-DA58-4CA1-9247-146CCC0A2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7988" y="701675"/>
            <a:ext cx="1920875" cy="2690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C57AFC10-D56F-4AA8-B455-3D760668726D}"/>
              </a:ext>
            </a:extLst>
          </p:cNvPr>
          <p:cNvSpPr>
            <a:spLocks noGrp="1"/>
          </p:cNvSpPr>
          <p:nvPr>
            <p:ph type="title"/>
          </p:nvPr>
        </p:nvSpPr>
        <p:spPr/>
        <p:txBody>
          <a:bodyPr/>
          <a:lstStyle/>
          <a:p>
            <a:pPr eaLnBrk="1" hangingPunct="1"/>
            <a:r>
              <a:rPr lang="en-US" altLang="en-US"/>
              <a:t>1995</a:t>
            </a:r>
          </a:p>
        </p:txBody>
      </p:sp>
      <p:sp>
        <p:nvSpPr>
          <p:cNvPr id="9219" name="Content Placeholder 2">
            <a:extLst>
              <a:ext uri="{FF2B5EF4-FFF2-40B4-BE49-F238E27FC236}">
                <a16:creationId xmlns:a16="http://schemas.microsoft.com/office/drawing/2014/main" id="{AA4F509E-5804-4734-8713-6808FC72F883}"/>
              </a:ext>
            </a:extLst>
          </p:cNvPr>
          <p:cNvSpPr>
            <a:spLocks noGrp="1"/>
          </p:cNvSpPr>
          <p:nvPr>
            <p:ph idx="1"/>
          </p:nvPr>
        </p:nvSpPr>
        <p:spPr/>
        <p:txBody>
          <a:bodyPr/>
          <a:lstStyle/>
          <a:p>
            <a:pPr marL="0" indent="0" eaLnBrk="1" hangingPunct="1">
              <a:buFont typeface="Arial" panose="020B0604020202020204" pitchFamily="34" charset="0"/>
              <a:buNone/>
            </a:pPr>
            <a:r>
              <a:rPr lang="en-US" altLang="en-US"/>
              <a:t>Original virtual pets</a:t>
            </a:r>
          </a:p>
          <a:p>
            <a:pPr marL="457200" lvl="1" indent="0" eaLnBrk="1" hangingPunct="1">
              <a:buFont typeface="Arial" panose="020B0604020202020204" pitchFamily="34" charset="0"/>
              <a:buNone/>
            </a:pPr>
            <a:r>
              <a:rPr lang="en-US" altLang="en-US" sz="2000"/>
              <a:t>Adaptive</a:t>
            </a:r>
          </a:p>
          <a:p>
            <a:pPr marL="457200" lvl="1" indent="0" eaLnBrk="1" hangingPunct="1">
              <a:buFont typeface="Arial" panose="020B0604020202020204" pitchFamily="34" charset="0"/>
              <a:buNone/>
            </a:pPr>
            <a:r>
              <a:rPr lang="en-US" altLang="en-US" sz="2000"/>
              <a:t>Emotional</a:t>
            </a:r>
          </a:p>
          <a:p>
            <a:pPr marL="457200" lvl="1" indent="0" eaLnBrk="1" hangingPunct="1">
              <a:buFont typeface="Arial" panose="020B0604020202020204" pitchFamily="34" charset="0"/>
              <a:buNone/>
            </a:pPr>
            <a:r>
              <a:rPr lang="en-US" altLang="en-US" sz="2000"/>
              <a:t>Memory</a:t>
            </a:r>
            <a:endParaRPr lang="en-US" altLang="en-US"/>
          </a:p>
        </p:txBody>
      </p:sp>
      <p:sp>
        <p:nvSpPr>
          <p:cNvPr id="9220" name="Slide Number Placeholder 6">
            <a:extLst>
              <a:ext uri="{FF2B5EF4-FFF2-40B4-BE49-F238E27FC236}">
                <a16:creationId xmlns:a16="http://schemas.microsoft.com/office/drawing/2014/main" id="{89FA83C0-CC91-423C-86AF-58D627350220}"/>
              </a:ext>
            </a:extLst>
          </p:cNvPr>
          <p:cNvSpPr>
            <a:spLocks noGrp="1"/>
          </p:cNvSpPr>
          <p:nvPr>
            <p:ph type="sldNum" sz="quarter" idx="12"/>
          </p:nvPr>
        </p:nvSpPr>
        <p:spPr bwMode="auto">
          <a:xfrm>
            <a:off x="6553200" y="6243638"/>
            <a:ext cx="2133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920E8D3F-93FB-48E9-887F-3AAD7B84C7DD}" type="slidenum">
              <a:rPr lang="en-US" altLang="en-US" sz="1200">
                <a:latin typeface="Verdana" panose="020B0604030504040204" pitchFamily="34" charset="0"/>
              </a:rPr>
              <a:pPr>
                <a:lnSpc>
                  <a:spcPct val="100000"/>
                </a:lnSpc>
                <a:spcBef>
                  <a:spcPct val="0"/>
                </a:spcBef>
                <a:buFontTx/>
                <a:buNone/>
              </a:pPr>
              <a:t>14</a:t>
            </a:fld>
            <a:endParaRPr lang="en-US" altLang="en-US" sz="1200">
              <a:latin typeface="Verdana" panose="020B0604030504040204" pitchFamily="34" charset="0"/>
            </a:endParaRPr>
          </a:p>
        </p:txBody>
      </p:sp>
      <p:pic>
        <p:nvPicPr>
          <p:cNvPr id="9221" name="Picture 5">
            <a:extLst>
              <a:ext uri="{FF2B5EF4-FFF2-40B4-BE49-F238E27FC236}">
                <a16:creationId xmlns:a16="http://schemas.microsoft.com/office/drawing/2014/main" id="{006E638E-36D5-4177-9251-39AC6358CA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6438" y="1971675"/>
            <a:ext cx="3519487" cy="458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descr="amethyst">
            <a:extLst>
              <a:ext uri="{FF2B5EF4-FFF2-40B4-BE49-F238E27FC236}">
                <a16:creationId xmlns:a16="http://schemas.microsoft.com/office/drawing/2014/main" id="{1825B847-1ED2-4400-9AB6-F441D0146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763" y="315913"/>
            <a:ext cx="1362075"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7" descr="rameses">
            <a:extLst>
              <a:ext uri="{FF2B5EF4-FFF2-40B4-BE49-F238E27FC236}">
                <a16:creationId xmlns:a16="http://schemas.microsoft.com/office/drawing/2014/main" id="{763C1BB1-1334-4182-8DCC-8424C6D0DA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7063" y="290513"/>
            <a:ext cx="101917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24" name="Object 8">
            <a:extLst>
              <a:ext uri="{FF2B5EF4-FFF2-40B4-BE49-F238E27FC236}">
                <a16:creationId xmlns:a16="http://schemas.microsoft.com/office/drawing/2014/main" id="{463F280A-CD56-4022-92C1-B3E86592EABA}"/>
              </a:ext>
            </a:extLst>
          </p:cNvPr>
          <p:cNvGraphicFramePr>
            <a:graphicFrameLocks noChangeAspect="1"/>
          </p:cNvGraphicFramePr>
          <p:nvPr/>
        </p:nvGraphicFramePr>
        <p:xfrm>
          <a:off x="8677275" y="192088"/>
          <a:ext cx="2819400" cy="1552575"/>
        </p:xfrm>
        <a:graphic>
          <a:graphicData uri="http://schemas.openxmlformats.org/presentationml/2006/ole">
            <mc:AlternateContent xmlns:mc="http://schemas.openxmlformats.org/markup-compatibility/2006">
              <mc:Choice xmlns:v="urn:schemas-microsoft-com:vml" Requires="v">
                <p:oleObj name="Image" r:id="rId5" imgW="2400000" imgH="1320635" progId="Photoshop.Image.10">
                  <p:embed/>
                </p:oleObj>
              </mc:Choice>
              <mc:Fallback>
                <p:oleObj name="Image" r:id="rId5" imgW="2400000" imgH="1320635" progId="Photoshop.Image.10">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7275" y="192088"/>
                        <a:ext cx="28194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1" name="Picture 9">
            <a:extLst>
              <a:ext uri="{FF2B5EF4-FFF2-40B4-BE49-F238E27FC236}">
                <a16:creationId xmlns:a16="http://schemas.microsoft.com/office/drawing/2014/main" id="{896D5044-EF9F-43AD-BCCF-84D049DEAA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3738" y="2692400"/>
            <a:ext cx="1524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0">
            <a:extLst>
              <a:ext uri="{FF2B5EF4-FFF2-40B4-BE49-F238E27FC236}">
                <a16:creationId xmlns:a16="http://schemas.microsoft.com/office/drawing/2014/main" id="{70C7BED0-C66F-48F6-BB81-DC502E8AF4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9563" y="3332163"/>
            <a:ext cx="14859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1">
            <a:extLst>
              <a:ext uri="{FF2B5EF4-FFF2-40B4-BE49-F238E27FC236}">
                <a16:creationId xmlns:a16="http://schemas.microsoft.com/office/drawing/2014/main" id="{D1C17EBC-F5C0-4EE7-AC07-71C9C1AAA5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4025" y="5237163"/>
            <a:ext cx="1485900"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2">
            <a:extLst>
              <a:ext uri="{FF2B5EF4-FFF2-40B4-BE49-F238E27FC236}">
                <a16:creationId xmlns:a16="http://schemas.microsoft.com/office/drawing/2014/main" id="{2E038345-8115-4EC6-886E-927CF20086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48413" y="3340100"/>
            <a:ext cx="1485900" cy="132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3">
            <a:extLst>
              <a:ext uri="{FF2B5EF4-FFF2-40B4-BE49-F238E27FC236}">
                <a16:creationId xmlns:a16="http://schemas.microsoft.com/office/drawing/2014/main" id="{FB41FFD5-70FB-4368-AB6E-8824CFBA81F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0063" y="4929188"/>
            <a:ext cx="1485900"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3">
            <a:extLst>
              <a:ext uri="{FF2B5EF4-FFF2-40B4-BE49-F238E27FC236}">
                <a16:creationId xmlns:a16="http://schemas.microsoft.com/office/drawing/2014/main" id="{3D8FEF82-BC58-439E-AC5C-638C12EEEE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79825" y="5226050"/>
            <a:ext cx="1514475"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718FE6F8-8B87-4763-A3C6-CD89F81AA65F}"/>
              </a:ext>
            </a:extLst>
          </p:cNvPr>
          <p:cNvSpPr>
            <a:spLocks noGrp="1"/>
          </p:cNvSpPr>
          <p:nvPr>
            <p:ph type="title"/>
          </p:nvPr>
        </p:nvSpPr>
        <p:spPr/>
        <p:txBody>
          <a:bodyPr/>
          <a:lstStyle/>
          <a:p>
            <a:pPr eaLnBrk="1" hangingPunct="1"/>
            <a:r>
              <a:rPr lang="en-US" altLang="en-US"/>
              <a:t>Petz (Dogz, Catz)</a:t>
            </a:r>
          </a:p>
        </p:txBody>
      </p:sp>
      <p:sp>
        <p:nvSpPr>
          <p:cNvPr id="10243" name="Content Placeholder 2">
            <a:extLst>
              <a:ext uri="{FF2B5EF4-FFF2-40B4-BE49-F238E27FC236}">
                <a16:creationId xmlns:a16="http://schemas.microsoft.com/office/drawing/2014/main" id="{37F28D43-60D0-4189-9A89-73E9DC53FDF8}"/>
              </a:ext>
            </a:extLst>
          </p:cNvPr>
          <p:cNvSpPr>
            <a:spLocks noGrp="1"/>
          </p:cNvSpPr>
          <p:nvPr>
            <p:ph idx="1"/>
          </p:nvPr>
        </p:nvSpPr>
        <p:spPr/>
        <p:txBody>
          <a:bodyPr/>
          <a:lstStyle/>
          <a:p>
            <a:pPr eaLnBrk="1" hangingPunct="1">
              <a:buFont typeface="Arial" panose="020B0604020202020204" pitchFamily="34" charset="0"/>
              <a:buNone/>
            </a:pPr>
            <a:r>
              <a:rPr lang="en-US" altLang="en-US"/>
              <a:t>“The Petz have a simple adaptive AI which pays attention to how much the user likes or dislikes other petz, activities and toys, and modifies its weights and attitudes towards them appropriately. They also remember their history of interaction with the user and can express varying stages of neglected feelings, up to the point where they may “runaway”, our equivalent of death.”</a:t>
            </a:r>
          </a:p>
          <a:p>
            <a:pPr eaLnBrk="1" hangingPunct="1">
              <a:buFont typeface="Arial" panose="020B0604020202020204" pitchFamily="34" charset="0"/>
              <a:buNone/>
            </a:pPr>
            <a:endParaRPr lang="en-US" altLang="en-US"/>
          </a:p>
          <a:p>
            <a:pPr eaLnBrk="1" hangingPunct="1">
              <a:buFont typeface="Arial" panose="020B0604020202020204" pitchFamily="34" charset="0"/>
              <a:buNone/>
            </a:pPr>
            <a:r>
              <a:rPr lang="en-US" altLang="en-US"/>
              <a:t>				            		– Andrew Stern, PF Magic</a:t>
            </a:r>
          </a:p>
        </p:txBody>
      </p:sp>
      <p:pic>
        <p:nvPicPr>
          <p:cNvPr id="10244" name="Picture 6" descr="amethyst">
            <a:extLst>
              <a:ext uri="{FF2B5EF4-FFF2-40B4-BE49-F238E27FC236}">
                <a16:creationId xmlns:a16="http://schemas.microsoft.com/office/drawing/2014/main" id="{7672470B-C77A-4F9D-884F-40D685BCF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3913" y="5006975"/>
            <a:ext cx="1362075"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7" descr="rameses">
            <a:extLst>
              <a:ext uri="{FF2B5EF4-FFF2-40B4-BE49-F238E27FC236}">
                <a16:creationId xmlns:a16="http://schemas.microsoft.com/office/drawing/2014/main" id="{53027C60-18A8-4373-B306-B47DBD6BC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488" y="4968875"/>
            <a:ext cx="101917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41EE4945-D073-402E-934E-134CC308473E}"/>
              </a:ext>
            </a:extLst>
          </p:cNvPr>
          <p:cNvSpPr>
            <a:spLocks noGrp="1"/>
          </p:cNvSpPr>
          <p:nvPr>
            <p:ph type="title"/>
          </p:nvPr>
        </p:nvSpPr>
        <p:spPr/>
        <p:txBody>
          <a:bodyPr/>
          <a:lstStyle/>
          <a:p>
            <a:pPr eaLnBrk="1" hangingPunct="1"/>
            <a:r>
              <a:rPr lang="en-US" altLang="en-US"/>
              <a:t>1996</a:t>
            </a:r>
          </a:p>
        </p:txBody>
      </p:sp>
      <p:sp>
        <p:nvSpPr>
          <p:cNvPr id="3" name="Content Placeholder 2">
            <a:extLst>
              <a:ext uri="{FF2B5EF4-FFF2-40B4-BE49-F238E27FC236}">
                <a16:creationId xmlns:a16="http://schemas.microsoft.com/office/drawing/2014/main" id="{6B605ADB-4FCD-4D27-9EB5-8E1E2A4A5A20}"/>
              </a:ext>
            </a:extLst>
          </p:cNvPr>
          <p:cNvSpPr>
            <a:spLocks noGrp="1"/>
          </p:cNvSpPr>
          <p:nvPr>
            <p:ph idx="1"/>
          </p:nvPr>
        </p:nvSpPr>
        <p:spPr>
          <a:xfrm>
            <a:off x="838200" y="1825625"/>
            <a:ext cx="4532313" cy="4351338"/>
          </a:xfrm>
        </p:spPr>
        <p:txBody>
          <a:bodyPr/>
          <a:lstStyle/>
          <a:p>
            <a:pPr marL="0" indent="0" eaLnBrk="1" hangingPunct="1">
              <a:buFont typeface="Arial" panose="020B0604020202020204" pitchFamily="34" charset="0"/>
              <a:buNone/>
              <a:defRPr/>
            </a:pPr>
            <a:r>
              <a:rPr lang="en-US" altLang="en-US" sz="2400" b="1" dirty="0"/>
              <a:t>Taking care of virtual creature</a:t>
            </a:r>
          </a:p>
          <a:p>
            <a:pPr marL="457200" lvl="1" indent="0" eaLnBrk="1" hangingPunct="1">
              <a:buFont typeface="Arial" panose="020B0604020202020204" pitchFamily="34" charset="0"/>
              <a:buNone/>
              <a:defRPr/>
            </a:pPr>
            <a:r>
              <a:rPr lang="en-US" altLang="en-US" sz="2000" dirty="0"/>
              <a:t>Feed</a:t>
            </a:r>
          </a:p>
          <a:p>
            <a:pPr marL="457200" lvl="1" indent="0" eaLnBrk="1" hangingPunct="1">
              <a:buFont typeface="Arial" panose="020B0604020202020204" pitchFamily="34" charset="0"/>
              <a:buNone/>
              <a:defRPr/>
            </a:pPr>
            <a:r>
              <a:rPr lang="en-US" altLang="en-US" sz="2000" dirty="0"/>
              <a:t>Play games</a:t>
            </a:r>
          </a:p>
          <a:p>
            <a:pPr marL="457200" lvl="1" indent="0" eaLnBrk="1" hangingPunct="1">
              <a:buFont typeface="Arial" panose="020B0604020202020204" pitchFamily="34" charset="0"/>
              <a:buNone/>
              <a:defRPr/>
            </a:pPr>
            <a:r>
              <a:rPr lang="en-US" altLang="en-US" sz="2000" dirty="0"/>
              <a:t>Clean up waste</a:t>
            </a:r>
          </a:p>
          <a:p>
            <a:pPr marL="457200" lvl="1" indent="0" eaLnBrk="1" hangingPunct="1">
              <a:buFont typeface="Arial" panose="020B0604020202020204" pitchFamily="34" charset="0"/>
              <a:buNone/>
              <a:defRPr/>
            </a:pPr>
            <a:r>
              <a:rPr lang="en-US" altLang="en-US" sz="2000" dirty="0"/>
              <a:t>Check hunger, health, happiness</a:t>
            </a:r>
          </a:p>
          <a:p>
            <a:pPr marL="0" indent="0" eaLnBrk="1" hangingPunct="1">
              <a:buFont typeface="Arial" panose="020B0604020202020204" pitchFamily="34" charset="0"/>
              <a:buNone/>
              <a:defRPr/>
            </a:pPr>
            <a:r>
              <a:rPr lang="en-US" altLang="en-US" sz="2400" b="1" dirty="0"/>
              <a:t>Very needy</a:t>
            </a:r>
          </a:p>
          <a:p>
            <a:pPr marL="457200" lvl="1" indent="0" eaLnBrk="1" hangingPunct="1">
              <a:buFont typeface="Arial" panose="020B0604020202020204" pitchFamily="34" charset="0"/>
              <a:buNone/>
              <a:defRPr/>
            </a:pPr>
            <a:r>
              <a:rPr lang="en-US" altLang="en-US" sz="2000" dirty="0"/>
              <a:t>Certain versions can starve or die in less than half a day from lack of care </a:t>
            </a:r>
          </a:p>
          <a:p>
            <a:pPr eaLnBrk="1" hangingPunct="1">
              <a:defRPr/>
            </a:pPr>
            <a:endParaRPr lang="en-US" dirty="0"/>
          </a:p>
        </p:txBody>
      </p:sp>
      <p:pic>
        <p:nvPicPr>
          <p:cNvPr id="11268" name="Picture 4">
            <a:extLst>
              <a:ext uri="{FF2B5EF4-FFF2-40B4-BE49-F238E27FC236}">
                <a16:creationId xmlns:a16="http://schemas.microsoft.com/office/drawing/2014/main" id="{F23ADD52-582D-4EAB-928D-3919159DB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5063" y="427038"/>
            <a:ext cx="544195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a:extLst>
              <a:ext uri="{FF2B5EF4-FFF2-40B4-BE49-F238E27FC236}">
                <a16:creationId xmlns:a16="http://schemas.microsoft.com/office/drawing/2014/main" id="{DA50285A-43D6-4FA2-BA82-093D6A484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5289550"/>
            <a:ext cx="2087562"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a:extLst>
              <a:ext uri="{FF2B5EF4-FFF2-40B4-BE49-F238E27FC236}">
                <a16:creationId xmlns:a16="http://schemas.microsoft.com/office/drawing/2014/main" id="{E58E6CE9-2783-4191-ADA8-60ACF7428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75" y="5297488"/>
            <a:ext cx="2071688"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a:extLst>
              <a:ext uri="{FF2B5EF4-FFF2-40B4-BE49-F238E27FC236}">
                <a16:creationId xmlns:a16="http://schemas.microsoft.com/office/drawing/2014/main" id="{F4763C2E-E52E-44E8-A14F-CE7C55B80B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875" y="5297488"/>
            <a:ext cx="2071688"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a:extLst>
              <a:ext uri="{FF2B5EF4-FFF2-40B4-BE49-F238E27FC236}">
                <a16:creationId xmlns:a16="http://schemas.microsoft.com/office/drawing/2014/main" id="{46ADC6A4-C3BD-45B7-8A1F-CEA619CE34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5325" y="5297488"/>
            <a:ext cx="2071688"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9">
            <a:extLst>
              <a:ext uri="{FF2B5EF4-FFF2-40B4-BE49-F238E27FC236}">
                <a16:creationId xmlns:a16="http://schemas.microsoft.com/office/drawing/2014/main" id="{BD0F43E9-3FEF-4BB9-9FAE-6B5FE8CB80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0438" y="5297488"/>
            <a:ext cx="2132012"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7B942B5D-0857-4B3E-B33F-4460E36900E0}"/>
              </a:ext>
            </a:extLst>
          </p:cNvPr>
          <p:cNvSpPr>
            <a:spLocks noGrp="1"/>
          </p:cNvSpPr>
          <p:nvPr>
            <p:ph type="title"/>
          </p:nvPr>
        </p:nvSpPr>
        <p:spPr/>
        <p:txBody>
          <a:bodyPr/>
          <a:lstStyle/>
          <a:p>
            <a:pPr eaLnBrk="1" hangingPunct="1"/>
            <a:r>
              <a:rPr lang="en-US" altLang="en-US"/>
              <a:t>1996</a:t>
            </a:r>
          </a:p>
        </p:txBody>
      </p:sp>
      <p:sp>
        <p:nvSpPr>
          <p:cNvPr id="3" name="Content Placeholder 2">
            <a:extLst>
              <a:ext uri="{FF2B5EF4-FFF2-40B4-BE49-F238E27FC236}">
                <a16:creationId xmlns:a16="http://schemas.microsoft.com/office/drawing/2014/main" id="{A0558E5F-68AA-457A-8378-D29FA1C95E60}"/>
              </a:ext>
            </a:extLst>
          </p:cNvPr>
          <p:cNvSpPr>
            <a:spLocks noGrp="1"/>
          </p:cNvSpPr>
          <p:nvPr>
            <p:ph idx="1"/>
          </p:nvPr>
        </p:nvSpPr>
        <p:spPr>
          <a:xfrm>
            <a:off x="838200" y="2174875"/>
            <a:ext cx="4830763" cy="4002088"/>
          </a:xfrm>
        </p:spPr>
        <p:txBody>
          <a:bodyPr/>
          <a:lstStyle/>
          <a:p>
            <a:pPr marL="0" indent="0" eaLnBrk="1" hangingPunct="1">
              <a:buFont typeface="Arial" panose="020B0604020202020204" pitchFamily="34" charset="0"/>
              <a:buNone/>
              <a:defRPr/>
            </a:pPr>
            <a:r>
              <a:rPr lang="en-US" altLang="en-US" sz="2400" b="1" dirty="0"/>
              <a:t>Breakthrough in Alife</a:t>
            </a:r>
          </a:p>
          <a:p>
            <a:pPr marL="457200" lvl="1" indent="0" eaLnBrk="1" hangingPunct="1">
              <a:buFont typeface="Arial" panose="020B0604020202020204" pitchFamily="34" charset="0"/>
              <a:buNone/>
              <a:defRPr/>
            </a:pPr>
            <a:r>
              <a:rPr lang="en-US" altLang="en-US" sz="2000" dirty="0"/>
              <a:t>First popular application of machine learning in a game</a:t>
            </a:r>
          </a:p>
          <a:p>
            <a:pPr marL="457200" lvl="1" indent="0" eaLnBrk="1" hangingPunct="1">
              <a:buFont typeface="Arial" panose="020B0604020202020204" pitchFamily="34" charset="0"/>
              <a:buNone/>
              <a:defRPr/>
            </a:pPr>
            <a:endParaRPr lang="en-US" altLang="en-US" sz="2000" dirty="0"/>
          </a:p>
          <a:p>
            <a:pPr marL="457200" lvl="1" indent="0" eaLnBrk="1" hangingPunct="1">
              <a:buFont typeface="Arial" panose="020B0604020202020204" pitchFamily="34" charset="0"/>
              <a:buNone/>
              <a:defRPr/>
            </a:pPr>
            <a:r>
              <a:rPr lang="en-US" altLang="en-US" sz="2000" dirty="0"/>
              <a:t>Neural networks for behavior </a:t>
            </a:r>
          </a:p>
          <a:p>
            <a:pPr marL="457200" lvl="1" indent="0" eaLnBrk="1" hangingPunct="1">
              <a:buFont typeface="Arial" panose="020B0604020202020204" pitchFamily="34" charset="0"/>
              <a:buNone/>
              <a:defRPr/>
            </a:pPr>
            <a:r>
              <a:rPr lang="en-US" altLang="en-US" sz="2000" dirty="0"/>
              <a:t>(1000 neurons in 9 lobes with ~5000 synapses)</a:t>
            </a:r>
          </a:p>
          <a:p>
            <a:pPr marL="457200" lvl="1" indent="0" eaLnBrk="1" hangingPunct="1">
              <a:buFont typeface="Arial" panose="020B0604020202020204" pitchFamily="34" charset="0"/>
              <a:buNone/>
              <a:defRPr/>
            </a:pPr>
            <a:endParaRPr lang="en-US" altLang="en-US" sz="2000" dirty="0"/>
          </a:p>
          <a:p>
            <a:pPr marL="457200" lvl="1" indent="0" eaLnBrk="1" hangingPunct="1">
              <a:buFont typeface="Arial" panose="020B0604020202020204" pitchFamily="34" charset="0"/>
              <a:buNone/>
              <a:defRPr/>
            </a:pPr>
            <a:r>
              <a:rPr lang="en-US" altLang="en-US" sz="2000" dirty="0"/>
              <a:t>Genetic algorithms to evolve and breed new creatures at runtime</a:t>
            </a:r>
          </a:p>
          <a:p>
            <a:pPr marL="457200" lvl="1" indent="0" eaLnBrk="1" hangingPunct="1">
              <a:buFont typeface="Arial" panose="020B0604020202020204" pitchFamily="34" charset="0"/>
              <a:buNone/>
              <a:defRPr/>
            </a:pPr>
            <a:endParaRPr lang="en-US" altLang="en-US" sz="2000" dirty="0"/>
          </a:p>
          <a:p>
            <a:pPr marL="457200" lvl="1" indent="0" eaLnBrk="1" hangingPunct="1">
              <a:buFont typeface="Arial" panose="020B0604020202020204" pitchFamily="34" charset="0"/>
              <a:buNone/>
              <a:defRPr/>
            </a:pPr>
            <a:r>
              <a:rPr lang="en-US" altLang="en-US" sz="2000" dirty="0"/>
              <a:t>Player has role as teacher (positive and negative rewards)</a:t>
            </a:r>
          </a:p>
          <a:p>
            <a:pPr eaLnBrk="1" hangingPunct="1">
              <a:defRPr/>
            </a:pPr>
            <a:endParaRPr lang="en-US" dirty="0"/>
          </a:p>
        </p:txBody>
      </p:sp>
      <p:pic>
        <p:nvPicPr>
          <p:cNvPr id="12292" name="Picture 4">
            <a:extLst>
              <a:ext uri="{FF2B5EF4-FFF2-40B4-BE49-F238E27FC236}">
                <a16:creationId xmlns:a16="http://schemas.microsoft.com/office/drawing/2014/main" id="{94D52F37-8D8A-4CA0-998F-94E3F287A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838" y="365125"/>
            <a:ext cx="4438650" cy="628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a:extLst>
              <a:ext uri="{FF2B5EF4-FFF2-40B4-BE49-F238E27FC236}">
                <a16:creationId xmlns:a16="http://schemas.microsoft.com/office/drawing/2014/main" id="{C2FEEAF7-5889-45DB-8CC1-D003ED020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9488" y="365125"/>
            <a:ext cx="2206625" cy="165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A9C8A84-A835-49D1-812B-70EF97E95B38}"/>
              </a:ext>
            </a:extLst>
          </p:cNvPr>
          <p:cNvSpPr>
            <a:spLocks noGrp="1"/>
          </p:cNvSpPr>
          <p:nvPr>
            <p:ph type="title"/>
          </p:nvPr>
        </p:nvSpPr>
        <p:spPr/>
        <p:txBody>
          <a:bodyPr/>
          <a:lstStyle/>
          <a:p>
            <a:pPr eaLnBrk="1" hangingPunct="1"/>
            <a:r>
              <a:rPr lang="en-US" altLang="en-US"/>
              <a:t>The appeal of needy AI</a:t>
            </a:r>
          </a:p>
        </p:txBody>
      </p:sp>
      <p:sp>
        <p:nvSpPr>
          <p:cNvPr id="3" name="Content Placeholder 2">
            <a:extLst>
              <a:ext uri="{FF2B5EF4-FFF2-40B4-BE49-F238E27FC236}">
                <a16:creationId xmlns:a16="http://schemas.microsoft.com/office/drawing/2014/main" id="{CC0F99D8-E5DB-4EF1-8C31-E97D83328EF7}"/>
              </a:ext>
            </a:extLst>
          </p:cNvPr>
          <p:cNvSpPr>
            <a:spLocks noGrp="1"/>
          </p:cNvSpPr>
          <p:nvPr>
            <p:ph idx="1"/>
          </p:nvPr>
        </p:nvSpPr>
        <p:spPr>
          <a:xfrm>
            <a:off x="838200" y="1825625"/>
            <a:ext cx="7989888" cy="4351338"/>
          </a:xfrm>
        </p:spPr>
        <p:txBody>
          <a:bodyPr/>
          <a:lstStyle/>
          <a:p>
            <a:pPr eaLnBrk="1" hangingPunct="1">
              <a:buFont typeface="Wingdings" panose="05000000000000000000" pitchFamily="2" charset="2"/>
              <a:buNone/>
            </a:pPr>
            <a:r>
              <a:rPr lang="en-US" altLang="en-US" b="1"/>
              <a:t>Clive Thompson – Wired.com</a:t>
            </a:r>
          </a:p>
          <a:p>
            <a:pPr eaLnBrk="1" hangingPunct="1">
              <a:buFont typeface="Wingdings" panose="05000000000000000000" pitchFamily="2" charset="2"/>
              <a:buNone/>
            </a:pPr>
            <a:r>
              <a:rPr lang="en-US" altLang="en-US" i="1"/>
              <a:t>	 </a:t>
            </a:r>
            <a:r>
              <a:rPr lang="en-US" altLang="en-US" sz="2400"/>
              <a:t>“I think the appeal is much subtler—and weirder. If we love Nintendogs, it's not merely because they're so adorable. It’s that they’re so </a:t>
            </a:r>
            <a:r>
              <a:rPr lang="en-US" altLang="en-US" sz="2400" b="1"/>
              <a:t>needy...</a:t>
            </a:r>
            <a:r>
              <a:rPr lang="en-US" altLang="en-US" sz="2400"/>
              <a:t> The thing is, this precisely inverts the normal logic of artificial intelligence.</a:t>
            </a:r>
          </a:p>
          <a:p>
            <a:pPr eaLnBrk="1" hangingPunct="1">
              <a:buFont typeface="Wingdings" panose="05000000000000000000" pitchFamily="2" charset="2"/>
              <a:buNone/>
            </a:pPr>
            <a:r>
              <a:rPr lang="en-US" altLang="en-US" sz="2400"/>
              <a:t>   Back in the '70s, everyone assumed we'd eventually have super-smart robots as servants—guarding our homes, managing our schedules and bringing us a beer. That never happened. Nobody really wanted robots like that, because robots like that are kind of scary. Nobody wants a Terminator hanging around the kitchen.”</a:t>
            </a:r>
          </a:p>
          <a:p>
            <a:pPr eaLnBrk="1" hangingPunct="1"/>
            <a:endParaRPr lang="en-US" altLang="en-US"/>
          </a:p>
        </p:txBody>
      </p:sp>
      <p:pic>
        <p:nvPicPr>
          <p:cNvPr id="13316" name="Picture 4" descr="ninten1_review_211005">
            <a:extLst>
              <a:ext uri="{FF2B5EF4-FFF2-40B4-BE49-F238E27FC236}">
                <a16:creationId xmlns:a16="http://schemas.microsoft.com/office/drawing/2014/main" id="{0EB42065-B94E-414B-9A4C-EB465A6DF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375" y="269875"/>
            <a:ext cx="2747963"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5">
            <a:extLst>
              <a:ext uri="{FF2B5EF4-FFF2-40B4-BE49-F238E27FC236}">
                <a16:creationId xmlns:a16="http://schemas.microsoft.com/office/drawing/2014/main" id="{80D8BBD0-EA31-4F11-A9EB-02C116867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138" y="4678363"/>
            <a:ext cx="2743200" cy="189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descr="terminator">
            <a:extLst>
              <a:ext uri="{FF2B5EF4-FFF2-40B4-BE49-F238E27FC236}">
                <a16:creationId xmlns:a16="http://schemas.microsoft.com/office/drawing/2014/main" id="{843D418E-0270-456C-AB53-6795636F3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1538" y="4714875"/>
            <a:ext cx="2209800" cy="185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13268A91-5063-461D-B238-A83DAE7FF962}"/>
              </a:ext>
            </a:extLst>
          </p:cNvPr>
          <p:cNvSpPr>
            <a:spLocks noGrp="1"/>
          </p:cNvSpPr>
          <p:nvPr>
            <p:ph type="title"/>
          </p:nvPr>
        </p:nvSpPr>
        <p:spPr/>
        <p:txBody>
          <a:bodyPr/>
          <a:lstStyle/>
          <a:p>
            <a:pPr eaLnBrk="1" hangingPunct="1"/>
            <a:r>
              <a:rPr lang="en-US" altLang="en-US"/>
              <a:t>1997</a:t>
            </a:r>
          </a:p>
        </p:txBody>
      </p:sp>
      <p:sp>
        <p:nvSpPr>
          <p:cNvPr id="3" name="Content Placeholder 2">
            <a:extLst>
              <a:ext uri="{FF2B5EF4-FFF2-40B4-BE49-F238E27FC236}">
                <a16:creationId xmlns:a16="http://schemas.microsoft.com/office/drawing/2014/main" id="{56D8AAEE-1FBC-4B43-ACED-D4C14BC154B0}"/>
              </a:ext>
            </a:extLst>
          </p:cNvPr>
          <p:cNvSpPr>
            <a:spLocks noGrp="1"/>
          </p:cNvSpPr>
          <p:nvPr>
            <p:ph idx="1"/>
          </p:nvPr>
        </p:nvSpPr>
        <p:spPr>
          <a:xfrm>
            <a:off x="838200" y="1825625"/>
            <a:ext cx="6823075" cy="4703763"/>
          </a:xfrm>
        </p:spPr>
        <p:txBody>
          <a:bodyPr/>
          <a:lstStyle/>
          <a:p>
            <a:pPr marL="0" indent="0" eaLnBrk="1" hangingPunct="1">
              <a:lnSpc>
                <a:spcPct val="80000"/>
              </a:lnSpc>
              <a:buFont typeface="Arial" panose="020B0604020202020204" pitchFamily="34" charset="0"/>
              <a:buNone/>
              <a:defRPr/>
            </a:pPr>
            <a:r>
              <a:rPr lang="en-US" altLang="en-US" sz="2400" dirty="0"/>
              <a:t>Remembers where you attacked, favorite units, etc.</a:t>
            </a:r>
          </a:p>
          <a:p>
            <a:pPr marL="0" indent="0" eaLnBrk="1" hangingPunct="1">
              <a:lnSpc>
                <a:spcPct val="80000"/>
              </a:lnSpc>
              <a:buFont typeface="Arial" panose="020B0604020202020204" pitchFamily="34" charset="0"/>
              <a:buNone/>
              <a:defRPr/>
            </a:pPr>
            <a:r>
              <a:rPr lang="en-US" altLang="en-US" sz="2400" dirty="0"/>
              <a:t>Uses a playbook as a template for the AI</a:t>
            </a:r>
          </a:p>
          <a:p>
            <a:pPr marL="0" indent="0" eaLnBrk="1" hangingPunct="1">
              <a:lnSpc>
                <a:spcPct val="80000"/>
              </a:lnSpc>
              <a:buFont typeface="Arial" panose="020B0604020202020204" pitchFamily="34" charset="0"/>
              <a:buNone/>
              <a:defRPr/>
            </a:pPr>
            <a:r>
              <a:rPr lang="en-US" altLang="en-US" sz="2400" dirty="0"/>
              <a:t>Scriptable through ASCII file</a:t>
            </a:r>
          </a:p>
          <a:p>
            <a:pPr eaLnBrk="1" hangingPunct="1">
              <a:lnSpc>
                <a:spcPct val="80000"/>
              </a:lnSpc>
              <a:buFont typeface="Wingdings" panose="05000000000000000000" pitchFamily="2" charset="2"/>
              <a:buNone/>
              <a:defRPr/>
            </a:pPr>
            <a:endParaRPr lang="en-US" altLang="en-US" sz="2000" dirty="0"/>
          </a:p>
          <a:p>
            <a:pPr eaLnBrk="1" hangingPunct="1">
              <a:lnSpc>
                <a:spcPct val="80000"/>
              </a:lnSpc>
              <a:buFont typeface="Wingdings" panose="05000000000000000000" pitchFamily="2" charset="2"/>
              <a:buNone/>
              <a:defRPr/>
            </a:pPr>
            <a:endParaRPr lang="en-US" altLang="en-US" sz="2000" dirty="0"/>
          </a:p>
          <a:p>
            <a:pPr eaLnBrk="1" hangingPunct="1">
              <a:lnSpc>
                <a:spcPct val="80000"/>
              </a:lnSpc>
              <a:buFont typeface="Wingdings" panose="05000000000000000000" pitchFamily="2" charset="2"/>
              <a:buNone/>
              <a:defRPr/>
            </a:pPr>
            <a:endParaRPr lang="en-US" altLang="en-US" sz="2000" dirty="0"/>
          </a:p>
          <a:p>
            <a:pPr eaLnBrk="1" hangingPunct="1">
              <a:lnSpc>
                <a:spcPct val="80000"/>
              </a:lnSpc>
              <a:buFont typeface="Wingdings" panose="05000000000000000000" pitchFamily="2" charset="2"/>
              <a:buNone/>
              <a:defRPr/>
            </a:pPr>
            <a:r>
              <a:rPr lang="en-US" altLang="en-US" sz="2400" dirty="0"/>
              <a:t>“We also let the CPs remember your general playing tendencies so that they can improve playing against you in the randomly generated games. This has helped the quality of the AI out a lot. Well enough, in fact, that we’ll be able to ship the game with an AI that doesn’t cheat.”</a:t>
            </a:r>
          </a:p>
          <a:p>
            <a:pPr eaLnBrk="1" hangingPunct="1">
              <a:lnSpc>
                <a:spcPct val="80000"/>
              </a:lnSpc>
              <a:buFont typeface="Wingdings" panose="05000000000000000000" pitchFamily="2" charset="2"/>
              <a:buNone/>
              <a:defRPr/>
            </a:pPr>
            <a:r>
              <a:rPr lang="en-US" altLang="en-US" sz="2400" dirty="0"/>
              <a:t>			– David </a:t>
            </a:r>
            <a:r>
              <a:rPr lang="en-US" altLang="en-US" sz="2400" dirty="0" err="1"/>
              <a:t>Pottinger</a:t>
            </a:r>
            <a:r>
              <a:rPr lang="en-US" altLang="en-US" sz="2400" dirty="0"/>
              <a:t>, Ensemble Studios</a:t>
            </a:r>
            <a:endParaRPr lang="en-US" sz="3200" dirty="0"/>
          </a:p>
        </p:txBody>
      </p:sp>
      <p:pic>
        <p:nvPicPr>
          <p:cNvPr id="14340" name="Picture 4" descr="ageofempires_2">
            <a:extLst>
              <a:ext uri="{FF2B5EF4-FFF2-40B4-BE49-F238E27FC236}">
                <a16:creationId xmlns:a16="http://schemas.microsoft.com/office/drawing/2014/main" id="{BE37AD4A-9878-4B76-980B-C6F35ADBD4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1350" y="4097338"/>
            <a:ext cx="3048000"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5">
            <a:extLst>
              <a:ext uri="{FF2B5EF4-FFF2-40B4-BE49-F238E27FC236}">
                <a16:creationId xmlns:a16="http://schemas.microsoft.com/office/drawing/2014/main" id="{A0E957C9-20D9-4531-BDC7-D2FE8ABA3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1350" y="773113"/>
            <a:ext cx="3048000" cy="304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7F369E67-95A7-4B4A-ADA8-DE9D62F46B67}"/>
              </a:ext>
            </a:extLst>
          </p:cNvPr>
          <p:cNvSpPr>
            <a:spLocks noGrp="1"/>
          </p:cNvSpPr>
          <p:nvPr>
            <p:ph type="title"/>
          </p:nvPr>
        </p:nvSpPr>
        <p:spPr/>
        <p:txBody>
          <a:bodyPr/>
          <a:lstStyle/>
          <a:p>
            <a:r>
              <a:rPr lang="en-US" altLang="en-US" sz="5400"/>
              <a:t>Questions</a:t>
            </a:r>
          </a:p>
        </p:txBody>
      </p:sp>
      <p:sp>
        <p:nvSpPr>
          <p:cNvPr id="3075" name="Content Placeholder 2">
            <a:extLst>
              <a:ext uri="{FF2B5EF4-FFF2-40B4-BE49-F238E27FC236}">
                <a16:creationId xmlns:a16="http://schemas.microsoft.com/office/drawing/2014/main" id="{32B75F42-74A5-460B-8543-309B4E062D85}"/>
              </a:ext>
            </a:extLst>
          </p:cNvPr>
          <p:cNvSpPr>
            <a:spLocks noGrp="1"/>
          </p:cNvSpPr>
          <p:nvPr>
            <p:ph idx="1"/>
          </p:nvPr>
        </p:nvSpPr>
        <p:spPr>
          <a:xfrm>
            <a:off x="1849438" y="1825625"/>
            <a:ext cx="9504362" cy="4351338"/>
          </a:xfrm>
        </p:spPr>
        <p:txBody>
          <a:bodyPr/>
          <a:lstStyle/>
          <a:p>
            <a:pPr marL="514350" indent="-514350">
              <a:buFont typeface="Calibri Light" panose="020F0302020204030204" pitchFamily="34" charset="0"/>
              <a:buAutoNum type="arabicPeriod"/>
            </a:pPr>
            <a:r>
              <a:rPr lang="en-US" altLang="en-US" dirty="0"/>
              <a:t>How many tests are there in this class?</a:t>
            </a:r>
          </a:p>
          <a:p>
            <a:pPr marL="514350" indent="-514350">
              <a:buFont typeface="Calibri Light" panose="020F0302020204030204" pitchFamily="34" charset="0"/>
              <a:buAutoNum type="arabicPeriod"/>
            </a:pPr>
            <a:r>
              <a:rPr lang="en-US" altLang="en-US" dirty="0"/>
              <a:t>What is the penalty for turning in a late project?</a:t>
            </a:r>
          </a:p>
          <a:p>
            <a:pPr marL="514350" indent="-514350">
              <a:buFont typeface="Calibri Light" panose="020F0302020204030204" pitchFamily="34" charset="0"/>
              <a:buAutoNum type="arabicPeriod"/>
            </a:pPr>
            <a:r>
              <a:rPr lang="en-US" altLang="en-US" dirty="0"/>
              <a:t>When are late projects due?</a:t>
            </a:r>
          </a:p>
          <a:p>
            <a:pPr marL="514350" indent="-514350">
              <a:buFont typeface="Calibri Light" panose="020F0302020204030204" pitchFamily="34" charset="0"/>
              <a:buAutoNum type="arabicPeriod"/>
            </a:pPr>
            <a:r>
              <a:rPr lang="en-US" altLang="en-US" dirty="0"/>
              <a:t>The first time you miss a class, what happens?</a:t>
            </a:r>
          </a:p>
          <a:p>
            <a:pPr marL="514350" indent="-514350">
              <a:buFont typeface="Calibri Light" panose="020F0302020204030204" pitchFamily="34" charset="0"/>
              <a:buAutoNum type="arabicPeriod"/>
            </a:pPr>
            <a:r>
              <a:rPr lang="en-US" altLang="en-US" dirty="0"/>
              <a:t>If you are late to class, what happens?</a:t>
            </a:r>
          </a:p>
          <a:p>
            <a:pPr marL="514350" indent="-514350">
              <a:buFont typeface="Calibri Light" panose="020F0302020204030204" pitchFamily="34" charset="0"/>
              <a:buAutoNum type="arabicPeriod"/>
            </a:pPr>
            <a:r>
              <a:rPr lang="en-US" altLang="en-US" dirty="0"/>
              <a:t>How are coding projects checked for copied code?</a:t>
            </a:r>
          </a:p>
          <a:p>
            <a:pPr marL="514350" indent="-514350">
              <a:buFont typeface="Calibri Light" panose="020F0302020204030204" pitchFamily="34" charset="0"/>
              <a:buAutoNum type="arabicPeriod"/>
            </a:pPr>
            <a:r>
              <a:rPr lang="en-US" altLang="en-US" dirty="0"/>
              <a:t>What is the penalty for copying code?</a:t>
            </a:r>
          </a:p>
          <a:p>
            <a:pPr marL="514350" indent="-514350">
              <a:buFont typeface="Calibri Light" panose="020F0302020204030204" pitchFamily="34" charset="0"/>
              <a:buAutoNum type="arabicPeriod"/>
            </a:pPr>
            <a:endParaRPr lang="en-US" altLang="en-US" dirty="0"/>
          </a:p>
          <a:p>
            <a:pPr marL="514350" indent="-514350">
              <a:buFont typeface="Calibri Light" panose="020F0302020204030204" pitchFamily="34" charset="0"/>
              <a:buAutoNum type="arabicPeriod"/>
            </a:pP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500"/>
                                        <p:tgtEl>
                                          <p:spTgt spid="3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fade">
                                      <p:cBhvr>
                                        <p:cTn id="12" dur="500"/>
                                        <p:tgtEl>
                                          <p:spTgt spid="30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fade">
                                      <p:cBhvr>
                                        <p:cTn id="17" dur="500"/>
                                        <p:tgtEl>
                                          <p:spTgt spid="30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5">
                                            <p:txEl>
                                              <p:pRg st="3" end="3"/>
                                            </p:txEl>
                                          </p:spTgt>
                                        </p:tgtEl>
                                        <p:attrNameLst>
                                          <p:attrName>style.visibility</p:attrName>
                                        </p:attrNameLst>
                                      </p:cBhvr>
                                      <p:to>
                                        <p:strVal val="visible"/>
                                      </p:to>
                                    </p:set>
                                    <p:animEffect transition="in" filter="fade">
                                      <p:cBhvr>
                                        <p:cTn id="22" dur="500"/>
                                        <p:tgtEl>
                                          <p:spTgt spid="30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75">
                                            <p:txEl>
                                              <p:pRg st="4" end="4"/>
                                            </p:txEl>
                                          </p:spTgt>
                                        </p:tgtEl>
                                        <p:attrNameLst>
                                          <p:attrName>style.visibility</p:attrName>
                                        </p:attrNameLst>
                                      </p:cBhvr>
                                      <p:to>
                                        <p:strVal val="visible"/>
                                      </p:to>
                                    </p:set>
                                    <p:animEffect transition="in" filter="fade">
                                      <p:cBhvr>
                                        <p:cTn id="27" dur="500"/>
                                        <p:tgtEl>
                                          <p:spTgt spid="30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75">
                                            <p:txEl>
                                              <p:pRg st="5" end="5"/>
                                            </p:txEl>
                                          </p:spTgt>
                                        </p:tgtEl>
                                        <p:attrNameLst>
                                          <p:attrName>style.visibility</p:attrName>
                                        </p:attrNameLst>
                                      </p:cBhvr>
                                      <p:to>
                                        <p:strVal val="visible"/>
                                      </p:to>
                                    </p:set>
                                    <p:animEffect transition="in" filter="fade">
                                      <p:cBhvr>
                                        <p:cTn id="32" dur="500"/>
                                        <p:tgtEl>
                                          <p:spTgt spid="307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75">
                                            <p:txEl>
                                              <p:pRg st="6" end="6"/>
                                            </p:txEl>
                                          </p:spTgt>
                                        </p:tgtEl>
                                        <p:attrNameLst>
                                          <p:attrName>style.visibility</p:attrName>
                                        </p:attrNameLst>
                                      </p:cBhvr>
                                      <p:to>
                                        <p:strVal val="visible"/>
                                      </p:to>
                                    </p:set>
                                    <p:animEffect transition="in" filter="fade">
                                      <p:cBhvr>
                                        <p:cTn id="37" dur="500"/>
                                        <p:tgtEl>
                                          <p:spTgt spid="30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43537B7F-9F8D-4DB7-916B-F261E3C133A6}"/>
              </a:ext>
            </a:extLst>
          </p:cNvPr>
          <p:cNvSpPr>
            <a:spLocks noGrp="1"/>
          </p:cNvSpPr>
          <p:nvPr>
            <p:ph type="title"/>
          </p:nvPr>
        </p:nvSpPr>
        <p:spPr/>
        <p:txBody>
          <a:bodyPr/>
          <a:lstStyle/>
          <a:p>
            <a:pPr eaLnBrk="1" hangingPunct="1"/>
            <a:r>
              <a:rPr lang="en-US" altLang="en-US"/>
              <a:t>1999</a:t>
            </a:r>
          </a:p>
        </p:txBody>
      </p:sp>
      <p:sp>
        <p:nvSpPr>
          <p:cNvPr id="3" name="Content Placeholder 2">
            <a:extLst>
              <a:ext uri="{FF2B5EF4-FFF2-40B4-BE49-F238E27FC236}">
                <a16:creationId xmlns:a16="http://schemas.microsoft.com/office/drawing/2014/main" id="{62BA29DD-5C22-41B6-92D8-CC45C4985E62}"/>
              </a:ext>
            </a:extLst>
          </p:cNvPr>
          <p:cNvSpPr>
            <a:spLocks noGrp="1"/>
          </p:cNvSpPr>
          <p:nvPr>
            <p:ph idx="1"/>
          </p:nvPr>
        </p:nvSpPr>
        <p:spPr>
          <a:xfrm>
            <a:off x="838200" y="1825625"/>
            <a:ext cx="6351588" cy="4351338"/>
          </a:xfrm>
        </p:spPr>
        <p:txBody>
          <a:bodyPr/>
          <a:lstStyle/>
          <a:p>
            <a:pPr marL="0" indent="0" eaLnBrk="1" hangingPunct="1">
              <a:buFont typeface="Arial" panose="020B0604020202020204" pitchFamily="34" charset="0"/>
              <a:buNone/>
              <a:defRPr/>
            </a:pPr>
            <a:r>
              <a:rPr lang="en-US" altLang="en-US" b="1" dirty="0"/>
              <a:t>Formations were innovative and dynamic</a:t>
            </a:r>
          </a:p>
          <a:p>
            <a:pPr marL="457200" lvl="1" indent="0" eaLnBrk="1" hangingPunct="1">
              <a:buFont typeface="Arial" panose="020B0604020202020204" pitchFamily="34" charset="0"/>
              <a:buNone/>
              <a:defRPr/>
            </a:pPr>
            <a:r>
              <a:rPr lang="en-US" altLang="en-US" dirty="0"/>
              <a:t>Could split and rejoin</a:t>
            </a:r>
          </a:p>
          <a:p>
            <a:pPr marL="457200" lvl="1" indent="0" eaLnBrk="1" hangingPunct="1">
              <a:buFont typeface="Arial" panose="020B0604020202020204" pitchFamily="34" charset="0"/>
              <a:buNone/>
              <a:defRPr/>
            </a:pPr>
            <a:r>
              <a:rPr lang="en-US" altLang="en-US" dirty="0"/>
              <a:t>Explored what could be done with large formations</a:t>
            </a:r>
          </a:p>
          <a:p>
            <a:pPr eaLnBrk="1" hangingPunct="1">
              <a:defRPr/>
            </a:pPr>
            <a:endParaRPr lang="en-US" altLang="en-US" dirty="0"/>
          </a:p>
          <a:p>
            <a:pPr marL="0" indent="0" eaLnBrk="1" hangingPunct="1">
              <a:buFont typeface="Arial" panose="020B0604020202020204" pitchFamily="34" charset="0"/>
              <a:buNone/>
              <a:defRPr/>
            </a:pPr>
            <a:r>
              <a:rPr lang="en-US" altLang="en-US" b="1" dirty="0"/>
              <a:t>Dave </a:t>
            </a:r>
            <a:r>
              <a:rPr lang="en-US" altLang="en-US" b="1" dirty="0" err="1"/>
              <a:t>Pottinger</a:t>
            </a:r>
            <a:endParaRPr lang="en-US" altLang="en-US" b="1" dirty="0"/>
          </a:p>
          <a:p>
            <a:pPr marL="457200" lvl="1" indent="0" eaLnBrk="1" hangingPunct="1">
              <a:buFont typeface="Arial" panose="020B0604020202020204" pitchFamily="34" charset="0"/>
              <a:buNone/>
              <a:defRPr/>
            </a:pPr>
            <a:r>
              <a:rPr lang="en-US" altLang="en-US" dirty="0"/>
              <a:t>Wrote a series of pathfinding articles for Game Developer magazine detailing the pathfinding and formations</a:t>
            </a:r>
          </a:p>
          <a:p>
            <a:pPr eaLnBrk="1" hangingPunct="1">
              <a:defRPr/>
            </a:pPr>
            <a:endParaRPr lang="en-US" dirty="0"/>
          </a:p>
        </p:txBody>
      </p:sp>
      <p:pic>
        <p:nvPicPr>
          <p:cNvPr id="15364" name="Picture 4">
            <a:extLst>
              <a:ext uri="{FF2B5EF4-FFF2-40B4-BE49-F238E27FC236}">
                <a16:creationId xmlns:a16="http://schemas.microsoft.com/office/drawing/2014/main" id="{8DF8D064-0151-47B1-AE88-A027C5D67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138" y="523875"/>
            <a:ext cx="3225800" cy="322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365" name="Object 5">
            <a:extLst>
              <a:ext uri="{FF2B5EF4-FFF2-40B4-BE49-F238E27FC236}">
                <a16:creationId xmlns:a16="http://schemas.microsoft.com/office/drawing/2014/main" id="{510445E5-C2C6-4541-BD64-6F77E82DBB5F}"/>
              </a:ext>
            </a:extLst>
          </p:cNvPr>
          <p:cNvGraphicFramePr>
            <a:graphicFrameLocks noChangeAspect="1"/>
          </p:cNvGraphicFramePr>
          <p:nvPr/>
        </p:nvGraphicFramePr>
        <p:xfrm>
          <a:off x="8212138" y="3898900"/>
          <a:ext cx="3225800" cy="2419350"/>
        </p:xfrm>
        <a:graphic>
          <a:graphicData uri="http://schemas.openxmlformats.org/presentationml/2006/ole">
            <mc:AlternateContent xmlns:mc="http://schemas.openxmlformats.org/markup-compatibility/2006">
              <mc:Choice xmlns:v="urn:schemas-microsoft-com:vml" Requires="v">
                <p:oleObj name="Image" r:id="rId3" imgW="7161905" imgH="5371429" progId="Photoshop.Image.10">
                  <p:embed/>
                </p:oleObj>
              </mc:Choice>
              <mc:Fallback>
                <p:oleObj name="Image" r:id="rId3" imgW="7161905" imgH="5371429" progId="Photoshop.Image.10">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2138" y="3898900"/>
                        <a:ext cx="32258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DFE58FAF-AFE8-45A8-A7B9-5BA7748805A1}"/>
              </a:ext>
            </a:extLst>
          </p:cNvPr>
          <p:cNvSpPr>
            <a:spLocks noGrp="1"/>
          </p:cNvSpPr>
          <p:nvPr>
            <p:ph type="title"/>
          </p:nvPr>
        </p:nvSpPr>
        <p:spPr/>
        <p:txBody>
          <a:bodyPr/>
          <a:lstStyle/>
          <a:p>
            <a:pPr eaLnBrk="1" hangingPunct="1"/>
            <a:r>
              <a:rPr lang="en-US" altLang="en-US"/>
              <a:t>1998</a:t>
            </a:r>
          </a:p>
        </p:txBody>
      </p:sp>
      <p:sp>
        <p:nvSpPr>
          <p:cNvPr id="3" name="Content Placeholder 2">
            <a:extLst>
              <a:ext uri="{FF2B5EF4-FFF2-40B4-BE49-F238E27FC236}">
                <a16:creationId xmlns:a16="http://schemas.microsoft.com/office/drawing/2014/main" id="{26EDFB1C-0D4E-4DE8-8782-F11413CF9B8C}"/>
              </a:ext>
            </a:extLst>
          </p:cNvPr>
          <p:cNvSpPr>
            <a:spLocks noGrp="1"/>
          </p:cNvSpPr>
          <p:nvPr>
            <p:ph idx="1"/>
          </p:nvPr>
        </p:nvSpPr>
        <p:spPr/>
        <p:txBody>
          <a:bodyPr/>
          <a:lstStyle/>
          <a:p>
            <a:pPr marL="0" indent="0" eaLnBrk="1" hangingPunct="1">
              <a:lnSpc>
                <a:spcPct val="80000"/>
              </a:lnSpc>
              <a:buFontTx/>
              <a:buNone/>
            </a:pPr>
            <a:r>
              <a:rPr lang="en-US" altLang="en-US" b="1"/>
              <a:t>EA Press Release:</a:t>
            </a:r>
          </a:p>
          <a:p>
            <a:pPr marL="0" indent="0" eaLnBrk="1" hangingPunct="1">
              <a:lnSpc>
                <a:spcPct val="80000"/>
              </a:lnSpc>
              <a:buFontTx/>
              <a:buNone/>
            </a:pPr>
            <a:r>
              <a:rPr lang="en-US" altLang="en-US" b="1"/>
              <a:t>Madden NFL 98 Technology Advancements</a:t>
            </a:r>
            <a:endParaRPr lang="en-US" altLang="en-US" sz="2400"/>
          </a:p>
          <a:p>
            <a:pPr marL="0" indent="0" eaLnBrk="1" hangingPunct="1">
              <a:lnSpc>
                <a:spcPct val="80000"/>
              </a:lnSpc>
              <a:buFontTx/>
              <a:buNone/>
            </a:pPr>
            <a:r>
              <a:rPr lang="en-US" altLang="en-US" sz="2400"/>
              <a:t>Madden NFL 98 pushes interactive sports game technology to a new level. A key area of focus this year was devoted to the game’s artificial intelligence (AI), which is the manner in which the computer reacts as the game is played.</a:t>
            </a:r>
          </a:p>
          <a:p>
            <a:pPr marL="0" indent="0" eaLnBrk="1" hangingPunct="1">
              <a:lnSpc>
                <a:spcPct val="80000"/>
              </a:lnSpc>
              <a:buFontTx/>
              <a:buNone/>
            </a:pPr>
            <a:r>
              <a:rPr lang="en-US" altLang="en-US" sz="2400"/>
              <a:t>Pioneered by EA SPORTS, Madden NFL 98 is the first video game to implement a concept called </a:t>
            </a:r>
            <a:r>
              <a:rPr lang="en-US" altLang="en-US" sz="2400" b="1"/>
              <a:t>Liquid AI™</a:t>
            </a:r>
            <a:r>
              <a:rPr lang="en-US" altLang="en-US" sz="2400"/>
              <a:t>. Just as a liquid, such as water, flows when it hits a surface to fill open space and gaps, Liquid AI enables the video football players in Madden NFL 98 to dynamically flow and move to the correct positions on the field in order to make a play.</a:t>
            </a:r>
          </a:p>
          <a:p>
            <a:pPr marL="0" indent="0" eaLnBrk="1" hangingPunct="1">
              <a:lnSpc>
                <a:spcPct val="80000"/>
              </a:lnSpc>
              <a:buFontTx/>
              <a:buNone/>
            </a:pPr>
            <a:r>
              <a:rPr lang="en-US" altLang="en-US" sz="2400"/>
              <a:t>Other football games will give a player a pre-set responsibility for a play. In Madden NFL 98, however, a player will read a play as it develops, check what other players on his team and the opposing team are doing, and will react and change his assignment if necessary. The game reacts exactly as a human would.</a:t>
            </a:r>
          </a:p>
        </p:txBody>
      </p:sp>
      <p:pic>
        <p:nvPicPr>
          <p:cNvPr id="16388" name="Picture 7" descr="6b_7">
            <a:extLst>
              <a:ext uri="{FF2B5EF4-FFF2-40B4-BE49-F238E27FC236}">
                <a16:creationId xmlns:a16="http://schemas.microsoft.com/office/drawing/2014/main" id="{69CAEC9C-11CE-4DBB-9588-BF15DEFCBA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375" y="250825"/>
            <a:ext cx="2078038"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CE17FAAB-DE8C-4FEB-8C16-162598BB8E5E}"/>
              </a:ext>
            </a:extLst>
          </p:cNvPr>
          <p:cNvSpPr>
            <a:spLocks noGrp="1"/>
          </p:cNvSpPr>
          <p:nvPr>
            <p:ph type="title"/>
          </p:nvPr>
        </p:nvSpPr>
        <p:spPr/>
        <p:txBody>
          <a:bodyPr/>
          <a:lstStyle/>
          <a:p>
            <a:pPr eaLnBrk="1" hangingPunct="1"/>
            <a:r>
              <a:rPr lang="en-US" altLang="en-US"/>
              <a:t>1998</a:t>
            </a:r>
          </a:p>
        </p:txBody>
      </p:sp>
      <p:sp>
        <p:nvSpPr>
          <p:cNvPr id="3" name="Content Placeholder 2">
            <a:extLst>
              <a:ext uri="{FF2B5EF4-FFF2-40B4-BE49-F238E27FC236}">
                <a16:creationId xmlns:a16="http://schemas.microsoft.com/office/drawing/2014/main" id="{5FCBC5C9-CEC9-45D9-9CCF-6126B736C963}"/>
              </a:ext>
            </a:extLst>
          </p:cNvPr>
          <p:cNvSpPr>
            <a:spLocks noGrp="1"/>
          </p:cNvSpPr>
          <p:nvPr>
            <p:ph idx="1"/>
          </p:nvPr>
        </p:nvSpPr>
        <p:spPr>
          <a:xfrm>
            <a:off x="5518150" y="703263"/>
            <a:ext cx="6186488" cy="4351337"/>
          </a:xfrm>
        </p:spPr>
        <p:txBody>
          <a:bodyPr/>
          <a:lstStyle/>
          <a:p>
            <a:pPr eaLnBrk="1" hangingPunct="1">
              <a:buFontTx/>
              <a:buNone/>
            </a:pPr>
            <a:r>
              <a:rPr lang="en-US" altLang="en-US" b="1"/>
              <a:t>Kelly Flock, president 989 Studios, Sony</a:t>
            </a:r>
          </a:p>
          <a:p>
            <a:pPr eaLnBrk="1" hangingPunct="1">
              <a:buFontTx/>
              <a:buNone/>
            </a:pPr>
            <a:r>
              <a:rPr lang="en-US" altLang="en-US"/>
              <a:t>Next Generation magazine interview:</a:t>
            </a:r>
          </a:p>
          <a:p>
            <a:pPr eaLnBrk="1" hangingPunct="1">
              <a:buFontTx/>
              <a:buNone/>
            </a:pPr>
            <a:endParaRPr lang="en-US" altLang="en-US" sz="2400"/>
          </a:p>
          <a:p>
            <a:pPr eaLnBrk="1" hangingPunct="1">
              <a:buFontTx/>
              <a:buNone/>
            </a:pPr>
            <a:r>
              <a:rPr lang="en-US" altLang="en-US" sz="3200"/>
              <a:t>“Liquid AI is the stuff that ran down EA’s leg when they saw GameDay.”</a:t>
            </a:r>
          </a:p>
          <a:p>
            <a:pPr eaLnBrk="1" hangingPunct="1">
              <a:buFontTx/>
              <a:buNone/>
            </a:pPr>
            <a:r>
              <a:rPr lang="en-US" altLang="en-US" sz="3200"/>
              <a:t>	– </a:t>
            </a:r>
            <a:r>
              <a:rPr lang="en-US" altLang="en-US"/>
              <a:t>Kelly Flock</a:t>
            </a:r>
          </a:p>
          <a:p>
            <a:pPr eaLnBrk="1" hangingPunct="1"/>
            <a:endParaRPr lang="en-US" altLang="en-US"/>
          </a:p>
        </p:txBody>
      </p:sp>
      <p:pic>
        <p:nvPicPr>
          <p:cNvPr id="17412" name="Picture 7" descr="1061_c">
            <a:extLst>
              <a:ext uri="{FF2B5EF4-FFF2-40B4-BE49-F238E27FC236}">
                <a16:creationId xmlns:a16="http://schemas.microsoft.com/office/drawing/2014/main" id="{7C8F257E-374F-42C6-8FF2-F6B19A746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5588" y="4200525"/>
            <a:ext cx="2370137" cy="233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18">
            <a:extLst>
              <a:ext uri="{FF2B5EF4-FFF2-40B4-BE49-F238E27FC236}">
                <a16:creationId xmlns:a16="http://schemas.microsoft.com/office/drawing/2014/main" id="{3FB053EB-0C00-4223-B996-B84901129132}"/>
              </a:ext>
            </a:extLst>
          </p:cNvPr>
          <p:cNvGraphicFramePr>
            <a:graphicFrameLocks noChangeAspect="1"/>
          </p:cNvGraphicFramePr>
          <p:nvPr/>
        </p:nvGraphicFramePr>
        <p:xfrm>
          <a:off x="2795588" y="703263"/>
          <a:ext cx="2370137" cy="3159125"/>
        </p:xfrm>
        <a:graphic>
          <a:graphicData uri="http://schemas.openxmlformats.org/presentationml/2006/ole">
            <mc:AlternateContent xmlns:mc="http://schemas.openxmlformats.org/markup-compatibility/2006">
              <mc:Choice xmlns:v="urn:schemas-microsoft-com:vml" Requires="v">
                <p:oleObj name="Image" r:id="rId3" imgW="1371429" imgH="1828571" progId="Photoshop.Image.10">
                  <p:embed/>
                </p:oleObj>
              </mc:Choice>
              <mc:Fallback>
                <p:oleObj name="Image" r:id="rId3" imgW="1371429" imgH="1828571" progId="Photoshop.Image.10">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5588" y="703263"/>
                        <a:ext cx="2370137"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7414" name="Picture 8" descr="gday98-2">
            <a:extLst>
              <a:ext uri="{FF2B5EF4-FFF2-40B4-BE49-F238E27FC236}">
                <a16:creationId xmlns:a16="http://schemas.microsoft.com/office/drawing/2014/main" id="{64DE72AA-50EA-4EC9-9D6F-C6E67F46A4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9100" y="4200525"/>
            <a:ext cx="31115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9" descr="NFLgameday">
            <a:extLst>
              <a:ext uri="{FF2B5EF4-FFF2-40B4-BE49-F238E27FC236}">
                <a16:creationId xmlns:a16="http://schemas.microsoft.com/office/drawing/2014/main" id="{85A01701-4312-4F98-9D9D-E774B48BE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4288" y="4186238"/>
            <a:ext cx="2963862"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6CCA449C-2389-44F4-9EAF-D50AFC243370}"/>
              </a:ext>
            </a:extLst>
          </p:cNvPr>
          <p:cNvSpPr>
            <a:spLocks noGrp="1"/>
          </p:cNvSpPr>
          <p:nvPr>
            <p:ph type="title"/>
          </p:nvPr>
        </p:nvSpPr>
        <p:spPr/>
        <p:txBody>
          <a:bodyPr/>
          <a:lstStyle/>
          <a:p>
            <a:pPr eaLnBrk="1" hangingPunct="1"/>
            <a:r>
              <a:rPr lang="en-US" altLang="en-US"/>
              <a:t>1998</a:t>
            </a:r>
          </a:p>
        </p:txBody>
      </p:sp>
      <p:sp>
        <p:nvSpPr>
          <p:cNvPr id="3" name="Content Placeholder 2">
            <a:extLst>
              <a:ext uri="{FF2B5EF4-FFF2-40B4-BE49-F238E27FC236}">
                <a16:creationId xmlns:a16="http://schemas.microsoft.com/office/drawing/2014/main" id="{1373F4B6-B712-4003-B438-891A9D8C2F59}"/>
              </a:ext>
            </a:extLst>
          </p:cNvPr>
          <p:cNvSpPr>
            <a:spLocks noGrp="1"/>
          </p:cNvSpPr>
          <p:nvPr>
            <p:ph idx="1"/>
          </p:nvPr>
        </p:nvSpPr>
        <p:spPr>
          <a:xfrm>
            <a:off x="838200" y="1825625"/>
            <a:ext cx="6300788" cy="4351338"/>
          </a:xfrm>
        </p:spPr>
        <p:txBody>
          <a:bodyPr/>
          <a:lstStyle/>
          <a:p>
            <a:pPr marL="0" indent="0" eaLnBrk="1" hangingPunct="1">
              <a:buFont typeface="Arial" panose="020B0604020202020204" pitchFamily="34" charset="0"/>
              <a:buNone/>
              <a:defRPr/>
            </a:pPr>
            <a:r>
              <a:rPr lang="en-US" altLang="en-US" sz="2400" b="1" dirty="0"/>
              <a:t>Guards see and hear realistically</a:t>
            </a:r>
          </a:p>
          <a:p>
            <a:pPr marL="457200" lvl="1" indent="0" eaLnBrk="1" hangingPunct="1">
              <a:buFont typeface="Arial" panose="020B0604020202020204" pitchFamily="34" charset="0"/>
              <a:buNone/>
              <a:defRPr/>
            </a:pPr>
            <a:r>
              <a:rPr lang="en-US" altLang="en-US" sz="2000" dirty="0"/>
              <a:t>Player can hide in darkness and distract with noises</a:t>
            </a:r>
            <a:endParaRPr lang="en-US" altLang="en-US" sz="1800" dirty="0"/>
          </a:p>
          <a:p>
            <a:pPr marL="0" indent="0" eaLnBrk="1" hangingPunct="1">
              <a:buFont typeface="Arial" panose="020B0604020202020204" pitchFamily="34" charset="0"/>
              <a:buNone/>
              <a:defRPr/>
            </a:pPr>
            <a:endParaRPr lang="en-US" altLang="en-US" sz="2400" b="1" dirty="0"/>
          </a:p>
          <a:p>
            <a:pPr marL="0" indent="0" eaLnBrk="1" hangingPunct="1">
              <a:buFont typeface="Arial" panose="020B0604020202020204" pitchFamily="34" charset="0"/>
              <a:buNone/>
              <a:defRPr/>
            </a:pPr>
            <a:r>
              <a:rPr lang="en-US" altLang="en-US" sz="2400" b="1" dirty="0"/>
              <a:t>However, Metal Gear was the first stealth game to use light and sound as a game mechanic</a:t>
            </a:r>
          </a:p>
          <a:p>
            <a:pPr eaLnBrk="1" hangingPunct="1">
              <a:defRPr/>
            </a:pPr>
            <a:endParaRPr lang="en-US" dirty="0"/>
          </a:p>
        </p:txBody>
      </p:sp>
      <p:pic>
        <p:nvPicPr>
          <p:cNvPr id="18436" name="Picture 7">
            <a:extLst>
              <a:ext uri="{FF2B5EF4-FFF2-40B4-BE49-F238E27FC236}">
                <a16:creationId xmlns:a16="http://schemas.microsoft.com/office/drawing/2014/main" id="{93764C6A-1A1E-4594-A136-9FD3DB881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6238" y="4318000"/>
            <a:ext cx="2843212" cy="2135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4">
            <a:extLst>
              <a:ext uri="{FF2B5EF4-FFF2-40B4-BE49-F238E27FC236}">
                <a16:creationId xmlns:a16="http://schemas.microsoft.com/office/drawing/2014/main" id="{C85FAE3E-4277-44D6-B03E-A13B64869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6238" y="377825"/>
            <a:ext cx="2843212" cy="3624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7">
            <a:extLst>
              <a:ext uri="{FF2B5EF4-FFF2-40B4-BE49-F238E27FC236}">
                <a16:creationId xmlns:a16="http://schemas.microsoft.com/office/drawing/2014/main" id="{4EB18CCE-33B9-421E-B9A1-57C01648CE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1188" y="4173538"/>
            <a:ext cx="2779712"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7724C900-D851-4ED5-971C-696E74A763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5588" y="4516438"/>
            <a:ext cx="1936750" cy="193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42A4C88C-9056-4AB3-9B49-EFEF70765899}"/>
              </a:ext>
            </a:extLst>
          </p:cNvPr>
          <p:cNvSpPr>
            <a:spLocks noGrp="1"/>
          </p:cNvSpPr>
          <p:nvPr>
            <p:ph type="title"/>
          </p:nvPr>
        </p:nvSpPr>
        <p:spPr/>
        <p:txBody>
          <a:bodyPr/>
          <a:lstStyle/>
          <a:p>
            <a:pPr eaLnBrk="1" hangingPunct="1"/>
            <a:r>
              <a:rPr lang="en-US" altLang="en-US"/>
              <a:t>1998</a:t>
            </a:r>
          </a:p>
        </p:txBody>
      </p:sp>
      <p:sp>
        <p:nvSpPr>
          <p:cNvPr id="3" name="Content Placeholder 2">
            <a:extLst>
              <a:ext uri="{FF2B5EF4-FFF2-40B4-BE49-F238E27FC236}">
                <a16:creationId xmlns:a16="http://schemas.microsoft.com/office/drawing/2014/main" id="{5F2E914C-1109-47EB-973E-B6D772535981}"/>
              </a:ext>
            </a:extLst>
          </p:cNvPr>
          <p:cNvSpPr>
            <a:spLocks noGrp="1"/>
          </p:cNvSpPr>
          <p:nvPr>
            <p:ph idx="1"/>
          </p:nvPr>
        </p:nvSpPr>
        <p:spPr>
          <a:xfrm>
            <a:off x="838200" y="1635125"/>
            <a:ext cx="7129463" cy="5032375"/>
          </a:xfrm>
        </p:spPr>
        <p:txBody>
          <a:bodyPr/>
          <a:lstStyle/>
          <a:p>
            <a:pPr marL="0" indent="0" eaLnBrk="1" hangingPunct="1">
              <a:lnSpc>
                <a:spcPct val="80000"/>
              </a:lnSpc>
              <a:buFont typeface="Arial" panose="020B0604020202020204" pitchFamily="34" charset="0"/>
              <a:buNone/>
            </a:pPr>
            <a:r>
              <a:rPr lang="en-US" altLang="en-US" sz="2400" b="1"/>
              <a:t>Players praised the AI</a:t>
            </a:r>
          </a:p>
          <a:p>
            <a:pPr lvl="1" eaLnBrk="1" hangingPunct="1">
              <a:lnSpc>
                <a:spcPct val="80000"/>
              </a:lnSpc>
            </a:pPr>
            <a:r>
              <a:rPr lang="en-US" altLang="en-US" sz="2000"/>
              <a:t>AI extremely well integrated into storyline</a:t>
            </a:r>
          </a:p>
          <a:p>
            <a:pPr lvl="1" eaLnBrk="1" hangingPunct="1">
              <a:lnSpc>
                <a:spcPct val="80000"/>
              </a:lnSpc>
            </a:pPr>
            <a:r>
              <a:rPr lang="en-US" altLang="en-US" sz="2000"/>
              <a:t>Heavy use of scripting</a:t>
            </a:r>
          </a:p>
          <a:p>
            <a:pPr lvl="1" eaLnBrk="1" hangingPunct="1">
              <a:lnSpc>
                <a:spcPct val="80000"/>
              </a:lnSpc>
            </a:pPr>
            <a:r>
              <a:rPr lang="en-US" altLang="en-US" sz="2000"/>
              <a:t>Hints placed by level-designers</a:t>
            </a:r>
          </a:p>
          <a:p>
            <a:pPr lvl="1" eaLnBrk="1" hangingPunct="1">
              <a:lnSpc>
                <a:spcPct val="80000"/>
              </a:lnSpc>
            </a:pPr>
            <a:r>
              <a:rPr lang="en-US" altLang="en-US" sz="2000"/>
              <a:t>Monsters get reinforcements if losing</a:t>
            </a:r>
          </a:p>
          <a:p>
            <a:pPr lvl="1" eaLnBrk="1" hangingPunct="1">
              <a:lnSpc>
                <a:spcPct val="80000"/>
              </a:lnSpc>
            </a:pPr>
            <a:r>
              <a:rPr lang="en-US" altLang="en-US" sz="2000"/>
              <a:t>Interactive cut-scenes</a:t>
            </a:r>
          </a:p>
          <a:p>
            <a:pPr lvl="1" eaLnBrk="1" hangingPunct="1">
              <a:lnSpc>
                <a:spcPct val="80000"/>
              </a:lnSpc>
            </a:pPr>
            <a:endParaRPr lang="en-US" altLang="en-US" sz="1800"/>
          </a:p>
          <a:p>
            <a:pPr marL="0" indent="0" eaLnBrk="1" hangingPunct="1">
              <a:lnSpc>
                <a:spcPct val="80000"/>
              </a:lnSpc>
              <a:buFont typeface="Arial" panose="020B0604020202020204" pitchFamily="34" charset="0"/>
              <a:buNone/>
            </a:pPr>
            <a:r>
              <a:rPr lang="en-US" altLang="en-US" sz="2400"/>
              <a:t>“Giving game designers the ability to direct the AI—or give hints or suggestions to the AI—is a really powerful tool. We used a variety of techniques to pull off the AI in Half-Life including designer input; it’s an important tool for filling in the gaps in an AI character's knowledge of the environment or situation. Allowing the designers to add context to AI decisions can make the game much more convincing and rich.”		</a:t>
            </a:r>
          </a:p>
          <a:p>
            <a:pPr marL="0" indent="0" eaLnBrk="1" hangingPunct="1">
              <a:lnSpc>
                <a:spcPct val="80000"/>
              </a:lnSpc>
              <a:buFont typeface="Arial" panose="020B0604020202020204" pitchFamily="34" charset="0"/>
              <a:buNone/>
            </a:pPr>
            <a:r>
              <a:rPr lang="en-US" altLang="en-US" sz="2400" b="1"/>
              <a:t>					–Jay Stelley, Valve</a:t>
            </a:r>
            <a:endParaRPr lang="en-US" altLang="en-US" sz="3600"/>
          </a:p>
        </p:txBody>
      </p:sp>
      <p:pic>
        <p:nvPicPr>
          <p:cNvPr id="19460" name="Picture 4" descr="halflife">
            <a:extLst>
              <a:ext uri="{FF2B5EF4-FFF2-40B4-BE49-F238E27FC236}">
                <a16:creationId xmlns:a16="http://schemas.microsoft.com/office/drawing/2014/main" id="{3D4B481B-78B8-4DD2-8442-BE88F1E9A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7063" y="244475"/>
            <a:ext cx="36131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a:extLst>
              <a:ext uri="{FF2B5EF4-FFF2-40B4-BE49-F238E27FC236}">
                <a16:creationId xmlns:a16="http://schemas.microsoft.com/office/drawing/2014/main" id="{FA940E39-6B20-4DE2-9370-EAC3FFA28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4238" y="3511550"/>
            <a:ext cx="2487612"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9BEFFD7D-3F45-4C63-BC76-673A6AD8D3E3}"/>
              </a:ext>
            </a:extLst>
          </p:cNvPr>
          <p:cNvSpPr>
            <a:spLocks noGrp="1"/>
          </p:cNvSpPr>
          <p:nvPr>
            <p:ph type="title"/>
          </p:nvPr>
        </p:nvSpPr>
        <p:spPr/>
        <p:txBody>
          <a:bodyPr/>
          <a:lstStyle/>
          <a:p>
            <a:pPr eaLnBrk="1" hangingPunct="1"/>
            <a:r>
              <a:rPr lang="en-US" altLang="en-US"/>
              <a:t>2000</a:t>
            </a:r>
          </a:p>
        </p:txBody>
      </p:sp>
      <p:sp>
        <p:nvSpPr>
          <p:cNvPr id="3" name="Content Placeholder 2">
            <a:extLst>
              <a:ext uri="{FF2B5EF4-FFF2-40B4-BE49-F238E27FC236}">
                <a16:creationId xmlns:a16="http://schemas.microsoft.com/office/drawing/2014/main" id="{27641683-CDB8-436F-86FD-1A4DFB541B9F}"/>
              </a:ext>
            </a:extLst>
          </p:cNvPr>
          <p:cNvSpPr>
            <a:spLocks noGrp="1"/>
          </p:cNvSpPr>
          <p:nvPr>
            <p:ph idx="1"/>
          </p:nvPr>
        </p:nvSpPr>
        <p:spPr/>
        <p:txBody>
          <a:bodyPr/>
          <a:lstStyle/>
          <a:p>
            <a:pPr marL="0" indent="0" eaLnBrk="1" hangingPunct="1">
              <a:buFont typeface="Arial" panose="020B0604020202020204" pitchFamily="34" charset="0"/>
              <a:buNone/>
              <a:defRPr/>
            </a:pPr>
            <a:r>
              <a:rPr lang="en-US" altLang="en-US" b="1" dirty="0"/>
              <a:t>Sims have basic desires and personalities</a:t>
            </a:r>
          </a:p>
          <a:p>
            <a:pPr marL="0" indent="0" eaLnBrk="1" hangingPunct="1">
              <a:buFont typeface="Arial" panose="020B0604020202020204" pitchFamily="34" charset="0"/>
              <a:buNone/>
              <a:defRPr/>
            </a:pPr>
            <a:r>
              <a:rPr lang="en-US" altLang="en-US" b="1" dirty="0"/>
              <a:t>Emotions between characters</a:t>
            </a:r>
          </a:p>
          <a:p>
            <a:pPr marL="0" indent="0" eaLnBrk="1" hangingPunct="1">
              <a:buFont typeface="Arial" panose="020B0604020202020204" pitchFamily="34" charset="0"/>
              <a:buNone/>
              <a:defRPr/>
            </a:pPr>
            <a:endParaRPr lang="en-US" altLang="en-US" b="1" dirty="0"/>
          </a:p>
          <a:p>
            <a:pPr marL="0" indent="0" eaLnBrk="1" hangingPunct="1">
              <a:buFont typeface="Arial" panose="020B0604020202020204" pitchFamily="34" charset="0"/>
              <a:buNone/>
              <a:defRPr/>
            </a:pPr>
            <a:r>
              <a:rPr lang="en-US" altLang="en-US" b="1" dirty="0"/>
              <a:t>Smart terrain and smart objects</a:t>
            </a:r>
          </a:p>
          <a:p>
            <a:pPr marL="457200" lvl="1" indent="0" eaLnBrk="1" hangingPunct="1">
              <a:buFont typeface="Arial" panose="020B0604020202020204" pitchFamily="34" charset="0"/>
              <a:buNone/>
              <a:defRPr/>
            </a:pPr>
            <a:r>
              <a:rPr lang="en-US" altLang="en-US" dirty="0"/>
              <a:t>Similar to affordances</a:t>
            </a:r>
            <a:endParaRPr lang="en-US" altLang="en-US" sz="2800" b="1" dirty="0"/>
          </a:p>
          <a:p>
            <a:pPr eaLnBrk="1" hangingPunct="1">
              <a:defRPr/>
            </a:pPr>
            <a:endParaRPr lang="en-US" dirty="0"/>
          </a:p>
        </p:txBody>
      </p:sp>
      <p:pic>
        <p:nvPicPr>
          <p:cNvPr id="20484" name="Picture 7">
            <a:extLst>
              <a:ext uri="{FF2B5EF4-FFF2-40B4-BE49-F238E27FC236}">
                <a16:creationId xmlns:a16="http://schemas.microsoft.com/office/drawing/2014/main" id="{F4187AF3-8241-4249-9830-5BE5AE4D7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7913" y="284163"/>
            <a:ext cx="4424362" cy="371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8">
            <a:extLst>
              <a:ext uri="{FF2B5EF4-FFF2-40B4-BE49-F238E27FC236}">
                <a16:creationId xmlns:a16="http://schemas.microsoft.com/office/drawing/2014/main" id="{F3CB4AAD-A216-432A-BFB8-D6BC57865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338" y="3524250"/>
            <a:ext cx="2371725" cy="283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6" name="Picture 2">
            <a:extLst>
              <a:ext uri="{FF2B5EF4-FFF2-40B4-BE49-F238E27FC236}">
                <a16:creationId xmlns:a16="http://schemas.microsoft.com/office/drawing/2014/main" id="{7C331C86-C50D-43A8-85C3-678C09547C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3088" y="3929063"/>
            <a:ext cx="2711450"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7106"/>
                                        </p:tgtEl>
                                        <p:attrNameLst>
                                          <p:attrName>style.visibility</p:attrName>
                                        </p:attrNameLst>
                                      </p:cBhvr>
                                      <p:to>
                                        <p:strVal val="visible"/>
                                      </p:to>
                                    </p:set>
                                    <p:animEffect transition="in" filter="fade">
                                      <p:cBhvr>
                                        <p:cTn id="17" dur="500"/>
                                        <p:tgtEl>
                                          <p:spTgt spid="47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00644874-C141-4F47-84A4-BE7B9D1E3017}"/>
              </a:ext>
            </a:extLst>
          </p:cNvPr>
          <p:cNvSpPr>
            <a:spLocks noGrp="1"/>
          </p:cNvSpPr>
          <p:nvPr>
            <p:ph type="title"/>
          </p:nvPr>
        </p:nvSpPr>
        <p:spPr/>
        <p:txBody>
          <a:bodyPr/>
          <a:lstStyle/>
          <a:p>
            <a:pPr eaLnBrk="1" hangingPunct="1"/>
            <a:r>
              <a:rPr lang="en-US" altLang="en-US"/>
              <a:t>2001</a:t>
            </a:r>
          </a:p>
        </p:txBody>
      </p:sp>
      <p:sp>
        <p:nvSpPr>
          <p:cNvPr id="3" name="Content Placeholder 2">
            <a:extLst>
              <a:ext uri="{FF2B5EF4-FFF2-40B4-BE49-F238E27FC236}">
                <a16:creationId xmlns:a16="http://schemas.microsoft.com/office/drawing/2014/main" id="{4454ED7C-8F18-4AD9-86E3-DFF60A0DBD08}"/>
              </a:ext>
            </a:extLst>
          </p:cNvPr>
          <p:cNvSpPr>
            <a:spLocks noGrp="1"/>
          </p:cNvSpPr>
          <p:nvPr>
            <p:ph idx="1"/>
          </p:nvPr>
        </p:nvSpPr>
        <p:spPr>
          <a:xfrm>
            <a:off x="838200" y="1825625"/>
            <a:ext cx="4006850" cy="4351338"/>
          </a:xfrm>
        </p:spPr>
        <p:txBody>
          <a:bodyPr/>
          <a:lstStyle/>
          <a:p>
            <a:pPr marL="0" indent="0" eaLnBrk="1" hangingPunct="1">
              <a:buFont typeface="Arial" panose="020B0604020202020204" pitchFamily="34" charset="0"/>
              <a:buNone/>
              <a:defRPr/>
            </a:pPr>
            <a:r>
              <a:rPr lang="en-US" altLang="en-US" b="1" dirty="0"/>
              <a:t>Train your own creature</a:t>
            </a:r>
          </a:p>
          <a:p>
            <a:pPr marL="457200" lvl="1" indent="0" eaLnBrk="1" hangingPunct="1">
              <a:buFont typeface="Arial" panose="020B0604020202020204" pitchFamily="34" charset="0"/>
              <a:buNone/>
              <a:defRPr/>
            </a:pPr>
            <a:r>
              <a:rPr lang="en-US" altLang="en-US" dirty="0"/>
              <a:t>Reward &amp; Punish</a:t>
            </a:r>
          </a:p>
          <a:p>
            <a:pPr marL="457200" lvl="1" indent="0" eaLnBrk="1" hangingPunct="1">
              <a:buFont typeface="Arial" panose="020B0604020202020204" pitchFamily="34" charset="0"/>
              <a:buNone/>
              <a:defRPr/>
            </a:pPr>
            <a:r>
              <a:rPr lang="en-US" altLang="en-US" dirty="0" err="1"/>
              <a:t>Perceptrons</a:t>
            </a:r>
            <a:endParaRPr lang="en-US" altLang="en-US" dirty="0"/>
          </a:p>
          <a:p>
            <a:pPr marL="457200" lvl="1" indent="0" eaLnBrk="1" hangingPunct="1">
              <a:buFont typeface="Arial" panose="020B0604020202020204" pitchFamily="34" charset="0"/>
              <a:buNone/>
              <a:defRPr/>
            </a:pPr>
            <a:r>
              <a:rPr lang="en-US" altLang="en-US" dirty="0"/>
              <a:t>Decision Tree learning</a:t>
            </a:r>
          </a:p>
          <a:p>
            <a:pPr marL="457200" lvl="1" indent="0" eaLnBrk="1" hangingPunct="1">
              <a:buFont typeface="Arial" panose="020B0604020202020204" pitchFamily="34" charset="0"/>
              <a:buNone/>
              <a:defRPr/>
            </a:pPr>
            <a:r>
              <a:rPr lang="en-US" altLang="en-US" dirty="0"/>
              <a:t>“Empathy learning”</a:t>
            </a:r>
          </a:p>
          <a:p>
            <a:pPr marL="457200" lvl="1" indent="0" eaLnBrk="1" hangingPunct="1">
              <a:buFont typeface="Arial" panose="020B0604020202020204" pitchFamily="34" charset="0"/>
              <a:buNone/>
              <a:defRPr/>
            </a:pPr>
            <a:r>
              <a:rPr lang="en-US" altLang="en-US" dirty="0"/>
              <a:t>Gesture recognition</a:t>
            </a:r>
          </a:p>
          <a:p>
            <a:pPr lvl="1" eaLnBrk="1" hangingPunct="1">
              <a:defRPr/>
            </a:pPr>
            <a:endParaRPr lang="en-US" altLang="en-US" dirty="0"/>
          </a:p>
          <a:p>
            <a:pPr marL="0" indent="0" eaLnBrk="1" hangingPunct="1">
              <a:buFont typeface="Arial" panose="020B0604020202020204" pitchFamily="34" charset="0"/>
              <a:buNone/>
              <a:defRPr/>
            </a:pPr>
            <a:r>
              <a:rPr lang="en-US" altLang="en-US" b="1" dirty="0"/>
              <a:t>Richard Evans</a:t>
            </a:r>
          </a:p>
          <a:p>
            <a:pPr marL="457200" lvl="1" indent="0" eaLnBrk="1" hangingPunct="1">
              <a:buFont typeface="Arial" panose="020B0604020202020204" pitchFamily="34" charset="0"/>
              <a:buNone/>
              <a:defRPr/>
            </a:pPr>
            <a:r>
              <a:rPr lang="en-US" altLang="en-US" dirty="0"/>
              <a:t>Detailed in </a:t>
            </a:r>
          </a:p>
          <a:p>
            <a:pPr marL="457200" lvl="1" indent="0" eaLnBrk="1" hangingPunct="1">
              <a:buFont typeface="Arial" panose="020B0604020202020204" pitchFamily="34" charset="0"/>
              <a:buNone/>
              <a:defRPr/>
            </a:pPr>
            <a:r>
              <a:rPr lang="en-US" altLang="en-US" dirty="0"/>
              <a:t>AI Wisdom 1</a:t>
            </a:r>
          </a:p>
          <a:p>
            <a:pPr eaLnBrk="1" hangingPunct="1">
              <a:defRPr/>
            </a:pPr>
            <a:endParaRPr lang="en-US" dirty="0"/>
          </a:p>
        </p:txBody>
      </p:sp>
      <p:pic>
        <p:nvPicPr>
          <p:cNvPr id="7" name="Picture 8">
            <a:extLst>
              <a:ext uri="{FF2B5EF4-FFF2-40B4-BE49-F238E27FC236}">
                <a16:creationId xmlns:a16="http://schemas.microsoft.com/office/drawing/2014/main" id="{2C5EB41B-B643-495B-A388-15601A166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475" y="4691063"/>
            <a:ext cx="1676400" cy="152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9">
            <a:extLst>
              <a:ext uri="{FF2B5EF4-FFF2-40B4-BE49-F238E27FC236}">
                <a16:creationId xmlns:a16="http://schemas.microsoft.com/office/drawing/2014/main" id="{20755381-DDDD-4D9C-8040-0A992E4FB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7450" y="4189413"/>
            <a:ext cx="3371850" cy="202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0" name="Picture 7" descr="Figure 02">
            <a:extLst>
              <a:ext uri="{FF2B5EF4-FFF2-40B4-BE49-F238E27FC236}">
                <a16:creationId xmlns:a16="http://schemas.microsoft.com/office/drawing/2014/main" id="{57B47B09-45F9-4A0C-B17C-726048E7BC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113" y="461963"/>
            <a:ext cx="3703637" cy="574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1" name="Picture 4">
            <a:extLst>
              <a:ext uri="{FF2B5EF4-FFF2-40B4-BE49-F238E27FC236}">
                <a16:creationId xmlns:a16="http://schemas.microsoft.com/office/drawing/2014/main" id="{14AD0703-4542-4576-9169-445273AEB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4988" y="461963"/>
            <a:ext cx="2438400" cy="298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fade">
                                      <p:cBhvr>
                                        <p:cTn id="1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CB70D091-7D52-4146-82B5-671EF1498266}"/>
              </a:ext>
            </a:extLst>
          </p:cNvPr>
          <p:cNvSpPr>
            <a:spLocks noGrp="1"/>
          </p:cNvSpPr>
          <p:nvPr>
            <p:ph type="title"/>
          </p:nvPr>
        </p:nvSpPr>
        <p:spPr/>
        <p:txBody>
          <a:bodyPr/>
          <a:lstStyle/>
          <a:p>
            <a:pPr eaLnBrk="1" hangingPunct="1"/>
            <a:r>
              <a:rPr lang="en-US" altLang="en-US"/>
              <a:t>2003</a:t>
            </a:r>
          </a:p>
        </p:txBody>
      </p:sp>
      <p:sp>
        <p:nvSpPr>
          <p:cNvPr id="22531" name="Content Placeholder 2">
            <a:extLst>
              <a:ext uri="{FF2B5EF4-FFF2-40B4-BE49-F238E27FC236}">
                <a16:creationId xmlns:a16="http://schemas.microsoft.com/office/drawing/2014/main" id="{4A425D26-9AC2-4489-B7B5-38D4B2928EA7}"/>
              </a:ext>
            </a:extLst>
          </p:cNvPr>
          <p:cNvSpPr>
            <a:spLocks noGrp="1"/>
          </p:cNvSpPr>
          <p:nvPr>
            <p:ph idx="1"/>
          </p:nvPr>
        </p:nvSpPr>
        <p:spPr/>
        <p:txBody>
          <a:bodyPr/>
          <a:lstStyle/>
          <a:p>
            <a:pPr marL="0" indent="0" eaLnBrk="1" hangingPunct="1">
              <a:buFont typeface="Arial" panose="020B0604020202020204" pitchFamily="34" charset="0"/>
              <a:buNone/>
            </a:pPr>
            <a:r>
              <a:rPr lang="en-US" altLang="en-US" b="1"/>
              <a:t>Sold millions</a:t>
            </a:r>
          </a:p>
          <a:p>
            <a:pPr marL="0" indent="0" eaLnBrk="1" hangingPunct="1">
              <a:buFont typeface="Arial" panose="020B0604020202020204" pitchFamily="34" charset="0"/>
              <a:buNone/>
            </a:pPr>
            <a:r>
              <a:rPr lang="en-US" altLang="en-US" b="1"/>
              <a:t>Dr. Richard Marks (Sony)</a:t>
            </a:r>
          </a:p>
          <a:p>
            <a:pPr marL="457200" lvl="1" indent="0" eaLnBrk="1" hangingPunct="1">
              <a:buFont typeface="Arial" panose="020B0604020202020204" pitchFamily="34" charset="0"/>
              <a:buNone/>
            </a:pPr>
            <a:r>
              <a:rPr lang="en-US" altLang="en-US"/>
              <a:t>Gesture recognition / Head tracking</a:t>
            </a:r>
          </a:p>
        </p:txBody>
      </p:sp>
      <p:pic>
        <p:nvPicPr>
          <p:cNvPr id="22532" name="Picture 4">
            <a:extLst>
              <a:ext uri="{FF2B5EF4-FFF2-40B4-BE49-F238E27FC236}">
                <a16:creationId xmlns:a16="http://schemas.microsoft.com/office/drawing/2014/main" id="{9579F3C2-8A50-46B2-9B99-A63238487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8238" y="150813"/>
            <a:ext cx="3124200" cy="328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7">
            <a:extLst>
              <a:ext uri="{FF2B5EF4-FFF2-40B4-BE49-F238E27FC236}">
                <a16:creationId xmlns:a16="http://schemas.microsoft.com/office/drawing/2014/main" id="{A66F1D91-B494-4415-B301-3ED1D94BA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350" y="3805238"/>
            <a:ext cx="3571875" cy="2676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4" name="Picture 10">
            <a:extLst>
              <a:ext uri="{FF2B5EF4-FFF2-40B4-BE49-F238E27FC236}">
                <a16:creationId xmlns:a16="http://schemas.microsoft.com/office/drawing/2014/main" id="{94C62928-060B-4FEB-AB4A-2F0CA40D53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863" y="3805238"/>
            <a:ext cx="294005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9CDD3FF3-AF4E-4B75-B925-56593D6ACF6F}"/>
              </a:ext>
            </a:extLst>
          </p:cNvPr>
          <p:cNvSpPr>
            <a:spLocks noGrp="1"/>
          </p:cNvSpPr>
          <p:nvPr>
            <p:ph type="title"/>
          </p:nvPr>
        </p:nvSpPr>
        <p:spPr/>
        <p:txBody>
          <a:bodyPr/>
          <a:lstStyle/>
          <a:p>
            <a:pPr eaLnBrk="1" hangingPunct="1"/>
            <a:r>
              <a:rPr lang="en-US" altLang="en-US"/>
              <a:t>2004</a:t>
            </a:r>
          </a:p>
        </p:txBody>
      </p:sp>
      <p:sp>
        <p:nvSpPr>
          <p:cNvPr id="3" name="Content Placeholder 2">
            <a:extLst>
              <a:ext uri="{FF2B5EF4-FFF2-40B4-BE49-F238E27FC236}">
                <a16:creationId xmlns:a16="http://schemas.microsoft.com/office/drawing/2014/main" id="{CF32CD75-7D22-43B7-A3E2-3A1F8FDD5FB5}"/>
              </a:ext>
            </a:extLst>
          </p:cNvPr>
          <p:cNvSpPr>
            <a:spLocks noGrp="1"/>
          </p:cNvSpPr>
          <p:nvPr>
            <p:ph idx="1"/>
          </p:nvPr>
        </p:nvSpPr>
        <p:spPr>
          <a:xfrm>
            <a:off x="838200" y="1825625"/>
            <a:ext cx="4741863" cy="4351338"/>
          </a:xfrm>
        </p:spPr>
        <p:txBody>
          <a:bodyPr/>
          <a:lstStyle/>
          <a:p>
            <a:pPr marL="0" indent="0" eaLnBrk="1" hangingPunct="1">
              <a:buFont typeface="Arial" panose="020B0604020202020204" pitchFamily="34" charset="0"/>
              <a:buNone/>
              <a:defRPr/>
            </a:pPr>
            <a:r>
              <a:rPr lang="en-US" altLang="en-US" b="1" dirty="0"/>
              <a:t>Player reputations</a:t>
            </a:r>
          </a:p>
          <a:p>
            <a:pPr marL="457200" lvl="1" indent="0" eaLnBrk="1" hangingPunct="1">
              <a:buFont typeface="Arial" panose="020B0604020202020204" pitchFamily="34" charset="0"/>
              <a:buNone/>
              <a:defRPr/>
            </a:pPr>
            <a:r>
              <a:rPr lang="en-US" altLang="en-US" dirty="0"/>
              <a:t>Global and per villager</a:t>
            </a:r>
          </a:p>
          <a:p>
            <a:pPr marL="457200" lvl="1" indent="0" eaLnBrk="1" hangingPunct="1">
              <a:buFont typeface="Arial" panose="020B0604020202020204" pitchFamily="34" charset="0"/>
              <a:buNone/>
              <a:defRPr/>
            </a:pPr>
            <a:r>
              <a:rPr lang="en-US" altLang="en-US" dirty="0"/>
              <a:t>Villagers recognize your personality and achievements</a:t>
            </a:r>
          </a:p>
          <a:p>
            <a:pPr eaLnBrk="1" hangingPunct="1">
              <a:defRPr/>
            </a:pPr>
            <a:endParaRPr lang="en-US" altLang="en-US" dirty="0"/>
          </a:p>
          <a:p>
            <a:pPr marL="0" indent="0" eaLnBrk="1" hangingPunct="1">
              <a:buFont typeface="Arial" panose="020B0604020202020204" pitchFamily="34" charset="0"/>
              <a:buNone/>
              <a:defRPr/>
            </a:pPr>
            <a:r>
              <a:rPr lang="en-US" altLang="en-US" b="1" dirty="0"/>
              <a:t>Adam Russell</a:t>
            </a:r>
          </a:p>
          <a:p>
            <a:pPr marL="457200" lvl="1" indent="0" eaLnBrk="1" hangingPunct="1">
              <a:buFont typeface="Arial" panose="020B0604020202020204" pitchFamily="34" charset="0"/>
              <a:buNone/>
              <a:defRPr/>
            </a:pPr>
            <a:r>
              <a:rPr lang="en-US" altLang="en-US" dirty="0"/>
              <a:t>Detailed in AI Wisdom 3</a:t>
            </a:r>
          </a:p>
          <a:p>
            <a:pPr eaLnBrk="1" hangingPunct="1">
              <a:defRPr/>
            </a:pPr>
            <a:endParaRPr lang="en-US" dirty="0"/>
          </a:p>
        </p:txBody>
      </p:sp>
      <p:pic>
        <p:nvPicPr>
          <p:cNvPr id="23556" name="Picture 7">
            <a:extLst>
              <a:ext uri="{FF2B5EF4-FFF2-40B4-BE49-F238E27FC236}">
                <a16:creationId xmlns:a16="http://schemas.microsoft.com/office/drawing/2014/main" id="{2B103DF0-7FAC-47E1-A9CF-66FD112F6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325" y="228600"/>
            <a:ext cx="2286000" cy="2625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4">
            <a:extLst>
              <a:ext uri="{FF2B5EF4-FFF2-40B4-BE49-F238E27FC236}">
                <a16:creationId xmlns:a16="http://schemas.microsoft.com/office/drawing/2014/main" id="{FBA078DB-16BA-47A3-AE1B-D59D77EE0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250" y="4038600"/>
            <a:ext cx="1433513" cy="213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8" name="Picture 11">
            <a:extLst>
              <a:ext uri="{FF2B5EF4-FFF2-40B4-BE49-F238E27FC236}">
                <a16:creationId xmlns:a16="http://schemas.microsoft.com/office/drawing/2014/main" id="{2CC9E50A-2A52-4816-8B66-B94810FE7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525" y="2232025"/>
            <a:ext cx="3165475" cy="449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4">
            <a:extLst>
              <a:ext uri="{FF2B5EF4-FFF2-40B4-BE49-F238E27FC236}">
                <a16:creationId xmlns:a16="http://schemas.microsoft.com/office/drawing/2014/main" id="{E848F97C-FD5B-4BE7-A751-3E93A822A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750" y="2997200"/>
            <a:ext cx="4413250" cy="362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79" name="Title 1">
            <a:extLst>
              <a:ext uri="{FF2B5EF4-FFF2-40B4-BE49-F238E27FC236}">
                <a16:creationId xmlns:a16="http://schemas.microsoft.com/office/drawing/2014/main" id="{2E45A5A8-3455-49BE-9BF4-59AF0672AABA}"/>
              </a:ext>
            </a:extLst>
          </p:cNvPr>
          <p:cNvSpPr>
            <a:spLocks noGrp="1"/>
          </p:cNvSpPr>
          <p:nvPr>
            <p:ph type="title"/>
          </p:nvPr>
        </p:nvSpPr>
        <p:spPr/>
        <p:txBody>
          <a:bodyPr/>
          <a:lstStyle/>
          <a:p>
            <a:pPr eaLnBrk="1" hangingPunct="1"/>
            <a:r>
              <a:rPr lang="en-US" altLang="en-US"/>
              <a:t>2004</a:t>
            </a:r>
          </a:p>
        </p:txBody>
      </p:sp>
      <p:sp>
        <p:nvSpPr>
          <p:cNvPr id="3" name="Content Placeholder 2">
            <a:extLst>
              <a:ext uri="{FF2B5EF4-FFF2-40B4-BE49-F238E27FC236}">
                <a16:creationId xmlns:a16="http://schemas.microsoft.com/office/drawing/2014/main" id="{48D905C3-606C-4464-BC16-9165352D1A82}"/>
              </a:ext>
            </a:extLst>
          </p:cNvPr>
          <p:cNvSpPr>
            <a:spLocks noGrp="1"/>
          </p:cNvSpPr>
          <p:nvPr>
            <p:ph idx="1"/>
          </p:nvPr>
        </p:nvSpPr>
        <p:spPr/>
        <p:txBody>
          <a:bodyPr/>
          <a:lstStyle/>
          <a:p>
            <a:pPr marL="0" indent="0" eaLnBrk="1" hangingPunct="1">
              <a:buFont typeface="Arial" panose="020B0604020202020204" pitchFamily="34" charset="0"/>
              <a:buNone/>
              <a:defRPr/>
            </a:pPr>
            <a:r>
              <a:rPr lang="en-US" dirty="0"/>
              <a:t>Extremely well-received AI</a:t>
            </a:r>
          </a:p>
          <a:p>
            <a:pPr marL="0" indent="0" eaLnBrk="1" hangingPunct="1">
              <a:buFont typeface="Arial" panose="020B0604020202020204" pitchFamily="34" charset="0"/>
              <a:buNone/>
              <a:defRPr/>
            </a:pPr>
            <a:r>
              <a:rPr lang="en-US" dirty="0"/>
              <a:t>Drove adoption of </a:t>
            </a:r>
            <a:r>
              <a:rPr lang="en-US" b="1" dirty="0"/>
              <a:t>Behavior Trees</a:t>
            </a:r>
          </a:p>
          <a:p>
            <a:pPr eaLnBrk="1" hangingPunct="1">
              <a:defRPr/>
            </a:pPr>
            <a:endParaRPr lang="en-US" dirty="0"/>
          </a:p>
        </p:txBody>
      </p:sp>
      <p:graphicFrame>
        <p:nvGraphicFramePr>
          <p:cNvPr id="24581" name="Object 11">
            <a:extLst>
              <a:ext uri="{FF2B5EF4-FFF2-40B4-BE49-F238E27FC236}">
                <a16:creationId xmlns:a16="http://schemas.microsoft.com/office/drawing/2014/main" id="{8624124C-E85B-4D96-A209-A7341EB68303}"/>
              </a:ext>
            </a:extLst>
          </p:cNvPr>
          <p:cNvGraphicFramePr>
            <a:graphicFrameLocks noChangeAspect="1"/>
          </p:cNvGraphicFramePr>
          <p:nvPr/>
        </p:nvGraphicFramePr>
        <p:xfrm>
          <a:off x="7423150" y="123825"/>
          <a:ext cx="4419600" cy="3314700"/>
        </p:xfrm>
        <a:graphic>
          <a:graphicData uri="http://schemas.openxmlformats.org/presentationml/2006/ole">
            <mc:AlternateContent xmlns:mc="http://schemas.openxmlformats.org/markup-compatibility/2006">
              <mc:Choice xmlns:v="urn:schemas-microsoft-com:vml" Requires="v">
                <p:oleObj name="Image" r:id="rId3" imgW="3809524" imgH="2857143" progId="Photoshop.Image.10">
                  <p:embed/>
                </p:oleObj>
              </mc:Choice>
              <mc:Fallback>
                <p:oleObj name="Image" r:id="rId3" imgW="3809524" imgH="2857143" progId="Photoshop.Image.10">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50" y="123825"/>
                        <a:ext cx="441960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4582" name="Picture 4">
            <a:extLst>
              <a:ext uri="{FF2B5EF4-FFF2-40B4-BE49-F238E27FC236}">
                <a16:creationId xmlns:a16="http://schemas.microsoft.com/office/drawing/2014/main" id="{832412CC-D781-47FE-8479-C6D9BC3EC9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3800" y="2843213"/>
            <a:ext cx="2743200" cy="341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a:extLst>
              <a:ext uri="{FF2B5EF4-FFF2-40B4-BE49-F238E27FC236}">
                <a16:creationId xmlns:a16="http://schemas.microsoft.com/office/drawing/2014/main" id="{35F4B723-986B-4963-91D5-CDC7C1DD9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313" y="3816350"/>
            <a:ext cx="2992437" cy="198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00FC100C-65BD-43A0-A46D-E4CC29500A59}"/>
              </a:ext>
            </a:extLst>
          </p:cNvPr>
          <p:cNvSpPr>
            <a:spLocks noGrp="1"/>
          </p:cNvSpPr>
          <p:nvPr>
            <p:ph type="title"/>
          </p:nvPr>
        </p:nvSpPr>
        <p:spPr/>
        <p:txBody>
          <a:bodyPr/>
          <a:lstStyle/>
          <a:p>
            <a:pPr eaLnBrk="1" hangingPunct="1"/>
            <a:r>
              <a:rPr lang="en-US" altLang="en-US" dirty="0"/>
              <a:t>Optional Readings</a:t>
            </a:r>
          </a:p>
        </p:txBody>
      </p:sp>
      <p:sp>
        <p:nvSpPr>
          <p:cNvPr id="3" name="Content Placeholder 2">
            <a:extLst>
              <a:ext uri="{FF2B5EF4-FFF2-40B4-BE49-F238E27FC236}">
                <a16:creationId xmlns:a16="http://schemas.microsoft.com/office/drawing/2014/main" id="{C6335E4D-6B99-4B10-892E-085F95E298F4}"/>
              </a:ext>
            </a:extLst>
          </p:cNvPr>
          <p:cNvSpPr>
            <a:spLocks noGrp="1"/>
          </p:cNvSpPr>
          <p:nvPr>
            <p:ph idx="1"/>
          </p:nvPr>
        </p:nvSpPr>
        <p:spPr>
          <a:xfrm>
            <a:off x="4359275" y="2767013"/>
            <a:ext cx="7562850" cy="2417762"/>
          </a:xfrm>
        </p:spPr>
        <p:txBody>
          <a:bodyPr/>
          <a:lstStyle/>
          <a:p>
            <a:pPr marL="0" indent="0" eaLnBrk="1" hangingPunct="1">
              <a:buNone/>
            </a:pPr>
            <a:r>
              <a:rPr lang="en-US" altLang="en-US" sz="4000" dirty="0">
                <a:hlinkClick r:id="rId2"/>
              </a:rPr>
              <a:t>www.gameaipro.com</a:t>
            </a:r>
            <a:endParaRPr lang="en-US" altLang="en-US" sz="4000" dirty="0"/>
          </a:p>
          <a:p>
            <a:pPr marL="0" indent="0" eaLnBrk="1" hangingPunct="1">
              <a:buNone/>
            </a:pPr>
            <a:r>
              <a:rPr lang="en-US" altLang="en-US" dirty="0"/>
              <a:t>GAIP 1, Ch 1: What is Game AI? </a:t>
            </a:r>
          </a:p>
          <a:p>
            <a:pPr marL="0" indent="0" eaLnBrk="1" hangingPunct="1">
              <a:buNone/>
            </a:pPr>
            <a:r>
              <a:rPr lang="en-US" altLang="en-US" dirty="0"/>
              <a:t>GAIP 2, Ch 1: Game AI Appreciation, Revisited</a:t>
            </a:r>
          </a:p>
          <a:p>
            <a:pPr marL="0" indent="0" eaLnBrk="1" hangingPunct="1">
              <a:buNone/>
            </a:pPr>
            <a:r>
              <a:rPr lang="en-US" altLang="en-US" dirty="0"/>
              <a:t>GAIP 1, Ch 5: Structural Architecture</a:t>
            </a:r>
          </a:p>
          <a:p>
            <a:pPr marL="0" indent="0" eaLnBrk="1" hangingPunct="1">
              <a:buNone/>
            </a:pPr>
            <a:r>
              <a:rPr lang="en-US" altLang="en-US" dirty="0"/>
              <a:t>GAIP 1, Ch 9: An Introduction to Utility Theory</a:t>
            </a:r>
            <a:endParaRPr lang="en-US" altLang="en-US" b="1" dirty="0"/>
          </a:p>
        </p:txBody>
      </p:sp>
      <p:pic>
        <p:nvPicPr>
          <p:cNvPr id="45060" name="Picture 3">
            <a:extLst>
              <a:ext uri="{FF2B5EF4-FFF2-40B4-BE49-F238E27FC236}">
                <a16:creationId xmlns:a16="http://schemas.microsoft.com/office/drawing/2014/main" id="{1B2E6E8D-F1D7-4D51-AEEF-16BEE2F335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3238" y="2857883"/>
            <a:ext cx="2068512" cy="255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BC5E359C-BC34-44AC-BF0F-3CC487053CB7}"/>
              </a:ext>
            </a:extLst>
          </p:cNvPr>
          <p:cNvSpPr>
            <a:spLocks noGrp="1"/>
          </p:cNvSpPr>
          <p:nvPr>
            <p:ph type="title"/>
          </p:nvPr>
        </p:nvSpPr>
        <p:spPr/>
        <p:txBody>
          <a:bodyPr/>
          <a:lstStyle/>
          <a:p>
            <a:pPr eaLnBrk="1" hangingPunct="1"/>
            <a:r>
              <a:rPr lang="en-US" altLang="en-US"/>
              <a:t>2005</a:t>
            </a:r>
          </a:p>
        </p:txBody>
      </p:sp>
      <p:sp>
        <p:nvSpPr>
          <p:cNvPr id="3" name="Content Placeholder 2">
            <a:extLst>
              <a:ext uri="{FF2B5EF4-FFF2-40B4-BE49-F238E27FC236}">
                <a16:creationId xmlns:a16="http://schemas.microsoft.com/office/drawing/2014/main" id="{81DFB232-3609-4E61-9497-8762E742B4C5}"/>
              </a:ext>
            </a:extLst>
          </p:cNvPr>
          <p:cNvSpPr>
            <a:spLocks noGrp="1"/>
          </p:cNvSpPr>
          <p:nvPr>
            <p:ph idx="1"/>
          </p:nvPr>
        </p:nvSpPr>
        <p:spPr>
          <a:xfrm>
            <a:off x="838200" y="1825625"/>
            <a:ext cx="5859463" cy="4351338"/>
          </a:xfrm>
        </p:spPr>
        <p:txBody>
          <a:bodyPr/>
          <a:lstStyle/>
          <a:p>
            <a:pPr marL="0" indent="0" eaLnBrk="1" hangingPunct="1">
              <a:buFont typeface="Arial" panose="020B0604020202020204" pitchFamily="34" charset="0"/>
              <a:buNone/>
              <a:defRPr/>
            </a:pPr>
            <a:r>
              <a:rPr lang="en-US" altLang="en-US" b="1" dirty="0" err="1"/>
              <a:t>Nintendogs</a:t>
            </a:r>
            <a:endParaRPr lang="en-US" altLang="en-US" b="1" dirty="0"/>
          </a:p>
          <a:p>
            <a:pPr marL="457200" lvl="1" indent="0" eaLnBrk="1" hangingPunct="1">
              <a:buFont typeface="Arial" panose="020B0604020202020204" pitchFamily="34" charset="0"/>
              <a:buNone/>
              <a:defRPr/>
            </a:pPr>
            <a:r>
              <a:rPr lang="en-US" altLang="en-US" sz="2000" dirty="0"/>
              <a:t>Speech recognition records and generalizes</a:t>
            </a:r>
          </a:p>
          <a:p>
            <a:pPr marL="457200" lvl="1" indent="0" eaLnBrk="1" hangingPunct="1">
              <a:buFont typeface="Arial" panose="020B0604020202020204" pitchFamily="34" charset="0"/>
              <a:buNone/>
              <a:defRPr/>
            </a:pPr>
            <a:r>
              <a:rPr lang="en-US" altLang="en-US" sz="2000" dirty="0"/>
              <a:t>Works in any language</a:t>
            </a:r>
          </a:p>
          <a:p>
            <a:pPr marL="0" indent="0" eaLnBrk="1" hangingPunct="1">
              <a:buFont typeface="Arial" panose="020B0604020202020204" pitchFamily="34" charset="0"/>
              <a:buNone/>
              <a:defRPr/>
            </a:pPr>
            <a:r>
              <a:rPr lang="en-US" altLang="en-US" b="1" dirty="0"/>
              <a:t>Brain Age</a:t>
            </a:r>
          </a:p>
          <a:p>
            <a:pPr marL="457200" lvl="1" indent="0" eaLnBrk="1" hangingPunct="1">
              <a:buFont typeface="Arial" panose="020B0604020202020204" pitchFamily="34" charset="0"/>
              <a:buNone/>
              <a:defRPr/>
            </a:pPr>
            <a:r>
              <a:rPr lang="en-US" altLang="en-US" sz="2000" dirty="0"/>
              <a:t>Successful non-learning speech recognition game</a:t>
            </a:r>
          </a:p>
          <a:p>
            <a:pPr eaLnBrk="1" hangingPunct="1">
              <a:defRPr/>
            </a:pPr>
            <a:endParaRPr lang="en-US" dirty="0"/>
          </a:p>
        </p:txBody>
      </p:sp>
      <p:pic>
        <p:nvPicPr>
          <p:cNvPr id="25604" name="Picture 12">
            <a:extLst>
              <a:ext uri="{FF2B5EF4-FFF2-40B4-BE49-F238E27FC236}">
                <a16:creationId xmlns:a16="http://schemas.microsoft.com/office/drawing/2014/main" id="{84FCF046-2952-4301-A7F6-D394B33E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9913" y="441325"/>
            <a:ext cx="3522662" cy="3163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5605" name="Object 16">
            <a:extLst>
              <a:ext uri="{FF2B5EF4-FFF2-40B4-BE49-F238E27FC236}">
                <a16:creationId xmlns:a16="http://schemas.microsoft.com/office/drawing/2014/main" id="{19723ACD-9644-492B-BC45-207BC463F098}"/>
              </a:ext>
            </a:extLst>
          </p:cNvPr>
          <p:cNvGraphicFramePr>
            <a:graphicFrameLocks noChangeAspect="1"/>
          </p:cNvGraphicFramePr>
          <p:nvPr/>
        </p:nvGraphicFramePr>
        <p:xfrm>
          <a:off x="8258175" y="3830638"/>
          <a:ext cx="3454400" cy="2703512"/>
        </p:xfrm>
        <a:graphic>
          <a:graphicData uri="http://schemas.openxmlformats.org/presentationml/2006/ole">
            <mc:AlternateContent xmlns:mc="http://schemas.openxmlformats.org/markup-compatibility/2006">
              <mc:Choice xmlns:v="urn:schemas-microsoft-com:vml" Requires="v">
                <p:oleObj name="Image" r:id="rId3" imgW="2806349" imgH="2196825" progId="Photoshop.Image.10">
                  <p:embed/>
                </p:oleObj>
              </mc:Choice>
              <mc:Fallback>
                <p:oleObj name="Image" r:id="rId3" imgW="2806349" imgH="2196825" progId="Photoshop.Image.10">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8175" y="3830638"/>
                        <a:ext cx="3454400"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17">
            <a:extLst>
              <a:ext uri="{FF2B5EF4-FFF2-40B4-BE49-F238E27FC236}">
                <a16:creationId xmlns:a16="http://schemas.microsoft.com/office/drawing/2014/main" id="{9C6B2242-C747-44EC-8B24-9AB2A2CF7D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5275" y="4246563"/>
            <a:ext cx="243840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8">
            <a:extLst>
              <a:ext uri="{FF2B5EF4-FFF2-40B4-BE49-F238E27FC236}">
                <a16:creationId xmlns:a16="http://schemas.microsoft.com/office/drawing/2014/main" id="{9571F482-0D1B-4A97-854B-F30D26BA6F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8163" y="4424363"/>
            <a:ext cx="1546225" cy="191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F8A026B1-D428-4470-9E19-A09AB95E830D}"/>
              </a:ext>
            </a:extLst>
          </p:cNvPr>
          <p:cNvSpPr>
            <a:spLocks noGrp="1"/>
          </p:cNvSpPr>
          <p:nvPr>
            <p:ph type="title"/>
          </p:nvPr>
        </p:nvSpPr>
        <p:spPr/>
        <p:txBody>
          <a:bodyPr/>
          <a:lstStyle/>
          <a:p>
            <a:pPr eaLnBrk="1" hangingPunct="1"/>
            <a:r>
              <a:rPr lang="en-US" altLang="en-US"/>
              <a:t>2005</a:t>
            </a:r>
          </a:p>
        </p:txBody>
      </p:sp>
      <p:sp>
        <p:nvSpPr>
          <p:cNvPr id="3" name="Content Placeholder 2">
            <a:extLst>
              <a:ext uri="{FF2B5EF4-FFF2-40B4-BE49-F238E27FC236}">
                <a16:creationId xmlns:a16="http://schemas.microsoft.com/office/drawing/2014/main" id="{70F6E2CD-4C8D-4A59-854A-4AB0A8DD7A42}"/>
              </a:ext>
            </a:extLst>
          </p:cNvPr>
          <p:cNvSpPr>
            <a:spLocks noGrp="1"/>
          </p:cNvSpPr>
          <p:nvPr>
            <p:ph idx="1"/>
          </p:nvPr>
        </p:nvSpPr>
        <p:spPr>
          <a:xfrm>
            <a:off x="838200" y="1825625"/>
            <a:ext cx="6921500" cy="4351338"/>
          </a:xfrm>
        </p:spPr>
        <p:txBody>
          <a:bodyPr/>
          <a:lstStyle/>
          <a:p>
            <a:pPr marL="0" indent="0" eaLnBrk="1" hangingPunct="1">
              <a:buFont typeface="Arial" panose="020B0604020202020204" pitchFamily="34" charset="0"/>
              <a:buNone/>
              <a:defRPr/>
            </a:pPr>
            <a:r>
              <a:rPr lang="en-US" altLang="en-US" b="1" dirty="0"/>
              <a:t>Planning system similar to STRIPS</a:t>
            </a:r>
          </a:p>
          <a:p>
            <a:pPr marL="457200" lvl="1" indent="0" eaLnBrk="1" hangingPunct="1">
              <a:buFont typeface="Arial" panose="020B0604020202020204" pitchFamily="34" charset="0"/>
              <a:buNone/>
              <a:defRPr/>
            </a:pPr>
            <a:r>
              <a:rPr lang="en-US" altLang="en-US" dirty="0"/>
              <a:t>Inspired many others to experiment with planners</a:t>
            </a:r>
          </a:p>
          <a:p>
            <a:pPr marL="457200" lvl="1" indent="0" eaLnBrk="1" hangingPunct="1">
              <a:buFont typeface="Arial" panose="020B0604020202020204" pitchFamily="34" charset="0"/>
              <a:buNone/>
              <a:defRPr/>
            </a:pPr>
            <a:r>
              <a:rPr lang="en-US" altLang="en-US" dirty="0"/>
              <a:t>Procedural vs. Declarative</a:t>
            </a:r>
          </a:p>
          <a:p>
            <a:pPr marL="457200" lvl="1" indent="0" eaLnBrk="1" hangingPunct="1">
              <a:buFont typeface="Arial" panose="020B0604020202020204" pitchFamily="34" charset="0"/>
              <a:buNone/>
              <a:defRPr/>
            </a:pPr>
            <a:endParaRPr lang="en-US" altLang="en-US" dirty="0"/>
          </a:p>
          <a:p>
            <a:pPr marL="0" indent="0" eaLnBrk="1" hangingPunct="1">
              <a:buFont typeface="Arial" panose="020B0604020202020204" pitchFamily="34" charset="0"/>
              <a:buNone/>
              <a:defRPr/>
            </a:pPr>
            <a:r>
              <a:rPr lang="en-US" altLang="en-US" b="1" dirty="0"/>
              <a:t>Enemies use the environment</a:t>
            </a:r>
          </a:p>
          <a:p>
            <a:pPr marL="457200" lvl="1" indent="0" eaLnBrk="1" hangingPunct="1">
              <a:buFont typeface="Arial" panose="020B0604020202020204" pitchFamily="34" charset="0"/>
              <a:buNone/>
              <a:defRPr/>
            </a:pPr>
            <a:r>
              <a:rPr lang="en-US" altLang="en-US" dirty="0"/>
              <a:t>Crash through windows, tip furniture for cover</a:t>
            </a:r>
          </a:p>
          <a:p>
            <a:pPr eaLnBrk="1" hangingPunct="1">
              <a:defRPr/>
            </a:pPr>
            <a:endParaRPr lang="en-US" dirty="0"/>
          </a:p>
        </p:txBody>
      </p:sp>
      <p:pic>
        <p:nvPicPr>
          <p:cNvPr id="26628" name="Picture 14" descr="fear_screen03_">
            <a:extLst>
              <a:ext uri="{FF2B5EF4-FFF2-40B4-BE49-F238E27FC236}">
                <a16:creationId xmlns:a16="http://schemas.microsoft.com/office/drawing/2014/main" id="{B57A630B-C611-49A7-AB8A-5A1C7B1501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6388" y="303213"/>
            <a:ext cx="3970337" cy="304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29" name="Picture 11">
            <a:extLst>
              <a:ext uri="{FF2B5EF4-FFF2-40B4-BE49-F238E27FC236}">
                <a16:creationId xmlns:a16="http://schemas.microsoft.com/office/drawing/2014/main" id="{AA179D44-9853-4B79-AF05-52F694B04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7663" y="3025775"/>
            <a:ext cx="2413000" cy="336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Object 20">
            <a:extLst>
              <a:ext uri="{FF2B5EF4-FFF2-40B4-BE49-F238E27FC236}">
                <a16:creationId xmlns:a16="http://schemas.microsoft.com/office/drawing/2014/main" id="{80D1EC5E-FC4D-4CA9-8D9A-51CA4DA1739A}"/>
              </a:ext>
            </a:extLst>
          </p:cNvPr>
          <p:cNvGraphicFramePr>
            <a:graphicFrameLocks noChangeAspect="1"/>
          </p:cNvGraphicFramePr>
          <p:nvPr/>
        </p:nvGraphicFramePr>
        <p:xfrm>
          <a:off x="7566025" y="4103688"/>
          <a:ext cx="1504950" cy="1528762"/>
        </p:xfrm>
        <a:graphic>
          <a:graphicData uri="http://schemas.openxmlformats.org/presentationml/2006/ole">
            <mc:AlternateContent xmlns:mc="http://schemas.openxmlformats.org/markup-compatibility/2006">
              <mc:Choice xmlns:v="urn:schemas-microsoft-com:vml" Requires="v">
                <p:oleObj name="Image" r:id="rId4" imgW="1612698" imgH="1638095" progId="Photoshop.Image.10">
                  <p:embed/>
                </p:oleObj>
              </mc:Choice>
              <mc:Fallback>
                <p:oleObj name="Image" r:id="rId4" imgW="1612698" imgH="1638095" progId="Photoshop.Image.10">
                  <p:embed/>
                  <p:pic>
                    <p:nvPicPr>
                      <p:cNvPr id="0"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6025" y="4103688"/>
                        <a:ext cx="1504950" cy="152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2895FFFB-11C3-4F33-B185-5C11F98FC9A0}"/>
              </a:ext>
            </a:extLst>
          </p:cNvPr>
          <p:cNvSpPr>
            <a:spLocks noGrp="1"/>
          </p:cNvSpPr>
          <p:nvPr>
            <p:ph type="title"/>
          </p:nvPr>
        </p:nvSpPr>
        <p:spPr/>
        <p:txBody>
          <a:bodyPr/>
          <a:lstStyle/>
          <a:p>
            <a:pPr eaLnBrk="1" hangingPunct="1"/>
            <a:r>
              <a:rPr lang="en-US" altLang="en-US"/>
              <a:t>2005</a:t>
            </a:r>
          </a:p>
        </p:txBody>
      </p:sp>
      <p:sp>
        <p:nvSpPr>
          <p:cNvPr id="3" name="Content Placeholder 2">
            <a:extLst>
              <a:ext uri="{FF2B5EF4-FFF2-40B4-BE49-F238E27FC236}">
                <a16:creationId xmlns:a16="http://schemas.microsoft.com/office/drawing/2014/main" id="{9295FE73-2F75-4568-9F84-3F8A6FC397D9}"/>
              </a:ext>
            </a:extLst>
          </p:cNvPr>
          <p:cNvSpPr>
            <a:spLocks noGrp="1"/>
          </p:cNvSpPr>
          <p:nvPr>
            <p:ph idx="1"/>
          </p:nvPr>
        </p:nvSpPr>
        <p:spPr>
          <a:xfrm>
            <a:off x="838200" y="1825625"/>
            <a:ext cx="6078538" cy="4351338"/>
          </a:xfrm>
        </p:spPr>
        <p:txBody>
          <a:bodyPr/>
          <a:lstStyle/>
          <a:p>
            <a:pPr marL="0" indent="0" eaLnBrk="1" hangingPunct="1">
              <a:lnSpc>
                <a:spcPct val="80000"/>
              </a:lnSpc>
              <a:buFont typeface="Arial" panose="020B0604020202020204" pitchFamily="34" charset="0"/>
              <a:buNone/>
              <a:defRPr/>
            </a:pPr>
            <a:r>
              <a:rPr lang="en-US" altLang="en-US" b="1" dirty="0"/>
              <a:t>AI drivers trained with Drivatar system</a:t>
            </a:r>
          </a:p>
          <a:p>
            <a:pPr marL="457200" lvl="1" indent="0" eaLnBrk="1" hangingPunct="1">
              <a:lnSpc>
                <a:spcPct val="80000"/>
              </a:lnSpc>
              <a:buFont typeface="Arial" panose="020B0604020202020204" pitchFamily="34" charset="0"/>
              <a:buNone/>
              <a:defRPr/>
            </a:pPr>
            <a:r>
              <a:rPr lang="en-US" altLang="en-US" dirty="0"/>
              <a:t>Neural networks are trained to steer and accelerate based on player driving</a:t>
            </a:r>
          </a:p>
          <a:p>
            <a:pPr marL="457200" lvl="1" indent="0" eaLnBrk="1" hangingPunct="1">
              <a:lnSpc>
                <a:spcPct val="80000"/>
              </a:lnSpc>
              <a:buFont typeface="Arial" panose="020B0604020202020204" pitchFamily="34" charset="0"/>
              <a:buNone/>
              <a:defRPr/>
            </a:pPr>
            <a:r>
              <a:rPr lang="en-US" altLang="en-US" dirty="0"/>
              <a:t>Players could train their own</a:t>
            </a:r>
          </a:p>
          <a:p>
            <a:pPr marL="457200" lvl="1" indent="0" eaLnBrk="1" hangingPunct="1">
              <a:lnSpc>
                <a:spcPct val="80000"/>
              </a:lnSpc>
              <a:buFont typeface="Arial" panose="020B0604020202020204" pitchFamily="34" charset="0"/>
              <a:buNone/>
              <a:defRPr/>
            </a:pPr>
            <a:r>
              <a:rPr lang="en-US" altLang="en-US" dirty="0"/>
              <a:t>Shipped with cars trained by designers</a:t>
            </a:r>
          </a:p>
          <a:p>
            <a:pPr marL="457200" lvl="1" indent="0" eaLnBrk="1" hangingPunct="1">
              <a:lnSpc>
                <a:spcPct val="80000"/>
              </a:lnSpc>
              <a:buFont typeface="Arial" panose="020B0604020202020204" pitchFamily="34" charset="0"/>
              <a:buNone/>
              <a:defRPr/>
            </a:pPr>
            <a:endParaRPr lang="en-US" altLang="en-US" dirty="0"/>
          </a:p>
          <a:p>
            <a:pPr marL="0" indent="0" eaLnBrk="1" hangingPunct="1">
              <a:lnSpc>
                <a:spcPct val="80000"/>
              </a:lnSpc>
              <a:buFont typeface="Arial" panose="020B0604020202020204" pitchFamily="34" charset="0"/>
              <a:buNone/>
              <a:defRPr/>
            </a:pPr>
            <a:r>
              <a:rPr lang="en-US" altLang="en-US" b="1" dirty="0"/>
              <a:t>Result of years of research </a:t>
            </a:r>
          </a:p>
          <a:p>
            <a:pPr marL="457200" lvl="1" indent="0" eaLnBrk="1" hangingPunct="1">
              <a:lnSpc>
                <a:spcPct val="80000"/>
              </a:lnSpc>
              <a:buFont typeface="Arial" panose="020B0604020202020204" pitchFamily="34" charset="0"/>
              <a:buNone/>
              <a:defRPr/>
            </a:pPr>
            <a:r>
              <a:rPr lang="en-US" altLang="en-US" dirty="0"/>
              <a:t>Machine Learning and Perception group at Microsoft Research in Cambridge, UK</a:t>
            </a:r>
          </a:p>
          <a:p>
            <a:pPr marL="457200" lvl="1" indent="0" eaLnBrk="1" hangingPunct="1">
              <a:lnSpc>
                <a:spcPct val="80000"/>
              </a:lnSpc>
              <a:buFont typeface="Arial" panose="020B0604020202020204" pitchFamily="34" charset="0"/>
              <a:buNone/>
              <a:defRPr/>
            </a:pPr>
            <a:endParaRPr lang="en-US" altLang="en-US" dirty="0"/>
          </a:p>
          <a:p>
            <a:pPr marL="0" indent="0" eaLnBrk="1" hangingPunct="1">
              <a:lnSpc>
                <a:spcPct val="80000"/>
              </a:lnSpc>
              <a:buFont typeface="Arial" panose="020B0604020202020204" pitchFamily="34" charset="0"/>
              <a:buNone/>
              <a:defRPr/>
            </a:pPr>
            <a:r>
              <a:rPr lang="en-US" altLang="en-US" b="1" dirty="0"/>
              <a:t>Colin McRae 2.0 (2001)</a:t>
            </a:r>
          </a:p>
          <a:p>
            <a:pPr marL="457200" lvl="1" indent="0" eaLnBrk="1" hangingPunct="1">
              <a:lnSpc>
                <a:spcPct val="80000"/>
              </a:lnSpc>
              <a:buFont typeface="Arial" panose="020B0604020202020204" pitchFamily="34" charset="0"/>
              <a:buNone/>
              <a:defRPr/>
            </a:pPr>
            <a:r>
              <a:rPr lang="en-US" altLang="en-US" dirty="0"/>
              <a:t>Neural net drivers</a:t>
            </a:r>
          </a:p>
          <a:p>
            <a:pPr eaLnBrk="1" hangingPunct="1">
              <a:defRPr/>
            </a:pPr>
            <a:endParaRPr lang="en-US" dirty="0"/>
          </a:p>
        </p:txBody>
      </p:sp>
      <p:pic>
        <p:nvPicPr>
          <p:cNvPr id="27652" name="Picture 7">
            <a:extLst>
              <a:ext uri="{FF2B5EF4-FFF2-40B4-BE49-F238E27FC236}">
                <a16:creationId xmlns:a16="http://schemas.microsoft.com/office/drawing/2014/main" id="{F7E5799C-2397-43EE-80CC-05B28BA690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9638" y="133350"/>
            <a:ext cx="4570412" cy="3427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3" name="Picture 4">
            <a:extLst>
              <a:ext uri="{FF2B5EF4-FFF2-40B4-BE49-F238E27FC236}">
                <a16:creationId xmlns:a16="http://schemas.microsoft.com/office/drawing/2014/main" id="{FCBA2E38-3E4F-4E88-8271-61A7B28CB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25" y="2771775"/>
            <a:ext cx="2528888" cy="3575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2">
            <a:extLst>
              <a:ext uri="{FF2B5EF4-FFF2-40B4-BE49-F238E27FC236}">
                <a16:creationId xmlns:a16="http://schemas.microsoft.com/office/drawing/2014/main" id="{960A38FF-191E-4601-B3A0-BAE2082D9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125" y="5383213"/>
            <a:ext cx="1728788"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A11B1FFF-1772-42E7-AE93-D6A104512CCD}"/>
              </a:ext>
            </a:extLst>
          </p:cNvPr>
          <p:cNvSpPr>
            <a:spLocks noGrp="1"/>
          </p:cNvSpPr>
          <p:nvPr>
            <p:ph type="title"/>
          </p:nvPr>
        </p:nvSpPr>
        <p:spPr/>
        <p:txBody>
          <a:bodyPr/>
          <a:lstStyle/>
          <a:p>
            <a:pPr eaLnBrk="1" hangingPunct="1"/>
            <a:r>
              <a:rPr lang="en-US" altLang="en-US"/>
              <a:t>2005</a:t>
            </a:r>
          </a:p>
        </p:txBody>
      </p:sp>
      <p:sp>
        <p:nvSpPr>
          <p:cNvPr id="3" name="Content Placeholder 2">
            <a:extLst>
              <a:ext uri="{FF2B5EF4-FFF2-40B4-BE49-F238E27FC236}">
                <a16:creationId xmlns:a16="http://schemas.microsoft.com/office/drawing/2014/main" id="{E11A15C3-1C6E-46B2-B4C0-52954E21D83C}"/>
              </a:ext>
            </a:extLst>
          </p:cNvPr>
          <p:cNvSpPr>
            <a:spLocks noGrp="1"/>
          </p:cNvSpPr>
          <p:nvPr>
            <p:ph idx="1"/>
          </p:nvPr>
        </p:nvSpPr>
        <p:spPr>
          <a:xfrm>
            <a:off x="838200" y="1825625"/>
            <a:ext cx="7038975" cy="4351338"/>
          </a:xfrm>
        </p:spPr>
        <p:txBody>
          <a:bodyPr/>
          <a:lstStyle/>
          <a:p>
            <a:pPr marL="0" indent="0" eaLnBrk="1" hangingPunct="1">
              <a:buFont typeface="Arial" panose="020B0604020202020204" pitchFamily="34" charset="0"/>
              <a:buNone/>
            </a:pPr>
            <a:r>
              <a:rPr lang="en-US" altLang="en-US" b="1"/>
              <a:t>Interactive story</a:t>
            </a:r>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r>
              <a:rPr lang="en-US" altLang="en-US" b="1"/>
              <a:t>Natural language processing</a:t>
            </a:r>
          </a:p>
          <a:p>
            <a:pPr marL="457200" lvl="1" indent="0" eaLnBrk="1" hangingPunct="1">
              <a:buFont typeface="Arial" panose="020B0604020202020204" pitchFamily="34" charset="0"/>
              <a:buNone/>
            </a:pPr>
            <a:r>
              <a:rPr lang="en-US" altLang="en-US"/>
              <a:t>“By design, Grace and Trip are self-absorbed, allowing them to occasionally believably ignore unrecognized or unhandleable player actions”</a:t>
            </a:r>
          </a:p>
          <a:p>
            <a:pPr marL="0" indent="0" eaLnBrk="1" hangingPunct="1">
              <a:buFont typeface="Arial" panose="020B0604020202020204" pitchFamily="34" charset="0"/>
              <a:buNone/>
            </a:pPr>
            <a:endParaRPr lang="en-US" altLang="en-US" b="1"/>
          </a:p>
          <a:p>
            <a:pPr marL="0" indent="0" eaLnBrk="1" hangingPunct="1">
              <a:buFont typeface="Arial" panose="020B0604020202020204" pitchFamily="34" charset="0"/>
              <a:buNone/>
            </a:pPr>
            <a:r>
              <a:rPr lang="en-US" altLang="en-US" b="1"/>
              <a:t>Inspired others to attempt dynamic narratives</a:t>
            </a:r>
          </a:p>
          <a:p>
            <a:pPr marL="457200" lvl="1" indent="0" eaLnBrk="1" hangingPunct="1">
              <a:buFont typeface="Arial" panose="020B0604020202020204" pitchFamily="34" charset="0"/>
              <a:buNone/>
            </a:pPr>
            <a:r>
              <a:rPr lang="en-US" altLang="en-US"/>
              <a:t>Far Cry 2 (2008)</a:t>
            </a:r>
          </a:p>
          <a:p>
            <a:pPr marL="457200" lvl="1" indent="0" eaLnBrk="1" hangingPunct="1">
              <a:buFont typeface="Arial" panose="020B0604020202020204" pitchFamily="34" charset="0"/>
              <a:buNone/>
            </a:pPr>
            <a:r>
              <a:rPr lang="en-US" altLang="en-US"/>
              <a:t>Left 4 Dead (2008)</a:t>
            </a:r>
          </a:p>
        </p:txBody>
      </p:sp>
      <p:pic>
        <p:nvPicPr>
          <p:cNvPr id="28676" name="Picture 6">
            <a:extLst>
              <a:ext uri="{FF2B5EF4-FFF2-40B4-BE49-F238E27FC236}">
                <a16:creationId xmlns:a16="http://schemas.microsoft.com/office/drawing/2014/main" id="{00712C06-A3EE-4991-B37B-F8470C07C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5875" y="401638"/>
            <a:ext cx="4197350" cy="416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3">
            <a:extLst>
              <a:ext uri="{FF2B5EF4-FFF2-40B4-BE49-F238E27FC236}">
                <a16:creationId xmlns:a16="http://schemas.microsoft.com/office/drawing/2014/main" id="{A17E8B6C-984B-4B60-9635-877D4D44850B}"/>
              </a:ext>
            </a:extLst>
          </p:cNvPr>
          <p:cNvGraphicFramePr>
            <a:graphicFrameLocks noChangeAspect="1"/>
          </p:cNvGraphicFramePr>
          <p:nvPr/>
        </p:nvGraphicFramePr>
        <p:xfrm>
          <a:off x="1616075" y="133350"/>
          <a:ext cx="9144000" cy="6584950"/>
        </p:xfrm>
        <a:graphic>
          <a:graphicData uri="http://schemas.openxmlformats.org/presentationml/2006/ole">
            <mc:AlternateContent xmlns:mc="http://schemas.openxmlformats.org/markup-compatibility/2006">
              <mc:Choice xmlns:v="urn:schemas-microsoft-com:vml" Requires="v">
                <p:oleObj name="Image" r:id="rId2" imgW="12888889" imgH="9282540" progId="Photoshop.Image.10">
                  <p:embed/>
                </p:oleObj>
              </mc:Choice>
              <mc:Fallback>
                <p:oleObj name="Image" r:id="rId2" imgW="12888889" imgH="9282540" progId="Photoshop.Image.10">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075" y="133350"/>
                        <a:ext cx="9144000" cy="658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Object 3">
            <a:extLst>
              <a:ext uri="{FF2B5EF4-FFF2-40B4-BE49-F238E27FC236}">
                <a16:creationId xmlns:a16="http://schemas.microsoft.com/office/drawing/2014/main" id="{2737DB28-4171-41BC-859F-4C791C19FB1C}"/>
              </a:ext>
            </a:extLst>
          </p:cNvPr>
          <p:cNvGraphicFramePr>
            <a:graphicFrameLocks noChangeAspect="1"/>
          </p:cNvGraphicFramePr>
          <p:nvPr/>
        </p:nvGraphicFramePr>
        <p:xfrm>
          <a:off x="1616075" y="133350"/>
          <a:ext cx="9144000" cy="6592888"/>
        </p:xfrm>
        <a:graphic>
          <a:graphicData uri="http://schemas.openxmlformats.org/presentationml/2006/ole">
            <mc:AlternateContent xmlns:mc="http://schemas.openxmlformats.org/markup-compatibility/2006">
              <mc:Choice xmlns:v="urn:schemas-microsoft-com:vml" Requires="v">
                <p:oleObj name="Image" r:id="rId2" imgW="12876190" imgH="9282540" progId="Photoshop.Image.10">
                  <p:embed/>
                </p:oleObj>
              </mc:Choice>
              <mc:Fallback>
                <p:oleObj name="Image" r:id="rId2" imgW="12876190" imgH="9282540" progId="Photoshop.Image.10">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075" y="133350"/>
                        <a:ext cx="9144000" cy="659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3">
            <a:extLst>
              <a:ext uri="{FF2B5EF4-FFF2-40B4-BE49-F238E27FC236}">
                <a16:creationId xmlns:a16="http://schemas.microsoft.com/office/drawing/2014/main" id="{64B201A9-4CA2-422D-8FE7-3D0BAF1BBB91}"/>
              </a:ext>
            </a:extLst>
          </p:cNvPr>
          <p:cNvGraphicFramePr>
            <a:graphicFrameLocks noChangeAspect="1"/>
          </p:cNvGraphicFramePr>
          <p:nvPr/>
        </p:nvGraphicFramePr>
        <p:xfrm>
          <a:off x="1616075" y="133350"/>
          <a:ext cx="9144000" cy="6570663"/>
        </p:xfrm>
        <a:graphic>
          <a:graphicData uri="http://schemas.openxmlformats.org/presentationml/2006/ole">
            <mc:AlternateContent xmlns:mc="http://schemas.openxmlformats.org/markup-compatibility/2006">
              <mc:Choice xmlns:v="urn:schemas-microsoft-com:vml" Requires="v">
                <p:oleObj name="Image" r:id="rId2" imgW="12863492" imgH="9244444" progId="Photoshop.Image.10">
                  <p:embed/>
                </p:oleObj>
              </mc:Choice>
              <mc:Fallback>
                <p:oleObj name="Image" r:id="rId2" imgW="12863492" imgH="9244444" progId="Photoshop.Image.10">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075" y="133350"/>
                        <a:ext cx="9144000" cy="657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3">
            <a:extLst>
              <a:ext uri="{FF2B5EF4-FFF2-40B4-BE49-F238E27FC236}">
                <a16:creationId xmlns:a16="http://schemas.microsoft.com/office/drawing/2014/main" id="{F2262E94-0F61-49B2-9314-31A3A8383045}"/>
              </a:ext>
            </a:extLst>
          </p:cNvPr>
          <p:cNvGraphicFramePr>
            <a:graphicFrameLocks noChangeAspect="1"/>
          </p:cNvGraphicFramePr>
          <p:nvPr/>
        </p:nvGraphicFramePr>
        <p:xfrm>
          <a:off x="1616075" y="133350"/>
          <a:ext cx="9144000" cy="6586538"/>
        </p:xfrm>
        <a:graphic>
          <a:graphicData uri="http://schemas.openxmlformats.org/presentationml/2006/ole">
            <mc:AlternateContent xmlns:mc="http://schemas.openxmlformats.org/markup-compatibility/2006">
              <mc:Choice xmlns:v="urn:schemas-microsoft-com:vml" Requires="v">
                <p:oleObj name="Image" r:id="rId2" imgW="12850794" imgH="9257143" progId="Photoshop.Image.10">
                  <p:embed/>
                </p:oleObj>
              </mc:Choice>
              <mc:Fallback>
                <p:oleObj name="Image" r:id="rId2" imgW="12850794" imgH="9257143" progId="Photoshop.Image.10">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075" y="133350"/>
                        <a:ext cx="9144000" cy="6586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3">
            <a:extLst>
              <a:ext uri="{FF2B5EF4-FFF2-40B4-BE49-F238E27FC236}">
                <a16:creationId xmlns:a16="http://schemas.microsoft.com/office/drawing/2014/main" id="{FA07FA75-EA74-4353-8EC5-AFEACAE6543D}"/>
              </a:ext>
            </a:extLst>
          </p:cNvPr>
          <p:cNvGraphicFramePr>
            <a:graphicFrameLocks noChangeAspect="1"/>
          </p:cNvGraphicFramePr>
          <p:nvPr/>
        </p:nvGraphicFramePr>
        <p:xfrm>
          <a:off x="1616075" y="133350"/>
          <a:ext cx="9144000" cy="6630988"/>
        </p:xfrm>
        <a:graphic>
          <a:graphicData uri="http://schemas.openxmlformats.org/presentationml/2006/ole">
            <mc:AlternateContent xmlns:mc="http://schemas.openxmlformats.org/markup-compatibility/2006">
              <mc:Choice xmlns:v="urn:schemas-microsoft-com:vml" Requires="v">
                <p:oleObj name="Image" r:id="rId2" imgW="12850794" imgH="9320635" progId="Photoshop.Image.10">
                  <p:embed/>
                </p:oleObj>
              </mc:Choice>
              <mc:Fallback>
                <p:oleObj name="Image" r:id="rId2" imgW="12850794" imgH="9320635" progId="Photoshop.Image.10">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075" y="133350"/>
                        <a:ext cx="9144000" cy="663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053AAB15-D82F-4794-A251-26659C6204FC}"/>
              </a:ext>
            </a:extLst>
          </p:cNvPr>
          <p:cNvSpPr>
            <a:spLocks noGrp="1"/>
          </p:cNvSpPr>
          <p:nvPr>
            <p:ph type="title"/>
          </p:nvPr>
        </p:nvSpPr>
        <p:spPr/>
        <p:txBody>
          <a:bodyPr/>
          <a:lstStyle/>
          <a:p>
            <a:pPr eaLnBrk="1" hangingPunct="1"/>
            <a:r>
              <a:rPr lang="en-US" altLang="en-US"/>
              <a:t>2006</a:t>
            </a:r>
          </a:p>
        </p:txBody>
      </p:sp>
      <p:sp>
        <p:nvSpPr>
          <p:cNvPr id="34819" name="Content Placeholder 2">
            <a:extLst>
              <a:ext uri="{FF2B5EF4-FFF2-40B4-BE49-F238E27FC236}">
                <a16:creationId xmlns:a16="http://schemas.microsoft.com/office/drawing/2014/main" id="{1101033E-496D-469C-A126-B6CF34A18F07}"/>
              </a:ext>
            </a:extLst>
          </p:cNvPr>
          <p:cNvSpPr>
            <a:spLocks noGrp="1"/>
          </p:cNvSpPr>
          <p:nvPr>
            <p:ph idx="1"/>
          </p:nvPr>
        </p:nvSpPr>
        <p:spPr/>
        <p:txBody>
          <a:bodyPr/>
          <a:lstStyle/>
          <a:p>
            <a:pPr marL="0" indent="0" eaLnBrk="1" hangingPunct="1">
              <a:buFontTx/>
              <a:buNone/>
            </a:pPr>
            <a:r>
              <a:rPr lang="en-US" altLang="en-US" sz="3200" b="1"/>
              <a:t>“Radiant AI”</a:t>
            </a:r>
          </a:p>
          <a:p>
            <a:pPr marL="457200" lvl="1" indent="0" eaLnBrk="1" hangingPunct="1">
              <a:buFont typeface="Arial" panose="020B0604020202020204" pitchFamily="34" charset="0"/>
              <a:buNone/>
            </a:pPr>
            <a:r>
              <a:rPr lang="en-US" altLang="en-US" sz="2800"/>
              <a:t>24/7 characters with agendas and routines</a:t>
            </a:r>
          </a:p>
          <a:p>
            <a:pPr marL="0" indent="0" eaLnBrk="1" hangingPunct="1">
              <a:buFont typeface="Arial" panose="020B0604020202020204" pitchFamily="34" charset="0"/>
              <a:buNone/>
            </a:pPr>
            <a:endParaRPr lang="en-US" altLang="en-US"/>
          </a:p>
        </p:txBody>
      </p:sp>
      <p:pic>
        <p:nvPicPr>
          <p:cNvPr id="34820" name="Picture 2">
            <a:extLst>
              <a:ext uri="{FF2B5EF4-FFF2-40B4-BE49-F238E27FC236}">
                <a16:creationId xmlns:a16="http://schemas.microsoft.com/office/drawing/2014/main" id="{B93632B1-E2E1-4530-8D69-FD8DD330C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3863" y="204788"/>
            <a:ext cx="245745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1" name="Picture 4">
            <a:extLst>
              <a:ext uri="{FF2B5EF4-FFF2-40B4-BE49-F238E27FC236}">
                <a16:creationId xmlns:a16="http://schemas.microsoft.com/office/drawing/2014/main" id="{08DA2996-3B59-45A3-9585-B19AB70C5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50" y="3233738"/>
            <a:ext cx="6081713" cy="342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2" name="Picture 3">
            <a:extLst>
              <a:ext uri="{FF2B5EF4-FFF2-40B4-BE49-F238E27FC236}">
                <a16:creationId xmlns:a16="http://schemas.microsoft.com/office/drawing/2014/main" id="{3B4A9831-332A-4AD7-8F31-E212810C84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00" y="4008438"/>
            <a:ext cx="3187700" cy="239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3" name="Picture 5">
            <a:extLst>
              <a:ext uri="{FF2B5EF4-FFF2-40B4-BE49-F238E27FC236}">
                <a16:creationId xmlns:a16="http://schemas.microsoft.com/office/drawing/2014/main" id="{8E91226D-87D4-4641-87C6-B99806AFFD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150" y="4008438"/>
            <a:ext cx="4217988"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F6F3DD28-43D8-4239-B913-32A1215F30D0}"/>
              </a:ext>
            </a:extLst>
          </p:cNvPr>
          <p:cNvSpPr>
            <a:spLocks noGrp="1"/>
          </p:cNvSpPr>
          <p:nvPr>
            <p:ph type="title"/>
          </p:nvPr>
        </p:nvSpPr>
        <p:spPr>
          <a:xfrm>
            <a:off x="838199" y="352425"/>
            <a:ext cx="11083925" cy="1325563"/>
          </a:xfrm>
        </p:spPr>
        <p:txBody>
          <a:bodyPr/>
          <a:lstStyle/>
          <a:p>
            <a:pPr eaLnBrk="1" hangingPunct="1"/>
            <a:r>
              <a:rPr lang="en-US" altLang="en-US" sz="3600" dirty="0"/>
              <a:t>Written Assignment due </a:t>
            </a:r>
            <a:r>
              <a:rPr lang="en-US" altLang="en-US" sz="3600" b="1" dirty="0">
                <a:solidFill>
                  <a:schemeClr val="accent2"/>
                </a:solidFill>
              </a:rPr>
              <a:t>Wed, May 22</a:t>
            </a:r>
            <a:r>
              <a:rPr lang="en-US" altLang="en-US" sz="3600" b="1" baseline="30000" dirty="0">
                <a:solidFill>
                  <a:schemeClr val="accent2"/>
                </a:solidFill>
              </a:rPr>
              <a:t>nd</a:t>
            </a:r>
            <a:r>
              <a:rPr lang="en-US" altLang="en-US" sz="3600" b="1" dirty="0">
                <a:solidFill>
                  <a:schemeClr val="accent2"/>
                </a:solidFill>
              </a:rPr>
              <a:t> </a:t>
            </a:r>
            <a:r>
              <a:rPr lang="en-US" altLang="en-US" sz="2000" b="1" dirty="0">
                <a:solidFill>
                  <a:schemeClr val="accent2"/>
                </a:solidFill>
              </a:rPr>
              <a:t>(TURN IT IN OR GET DROPPED)</a:t>
            </a:r>
            <a:endParaRPr lang="en-US" altLang="en-US" sz="3600"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911E621B-299C-4262-ADB0-D5FFBA31F70F}"/>
              </a:ext>
            </a:extLst>
          </p:cNvPr>
          <p:cNvSpPr>
            <a:spLocks noGrp="1"/>
          </p:cNvSpPr>
          <p:nvPr>
            <p:ph idx="1"/>
          </p:nvPr>
        </p:nvSpPr>
        <p:spPr>
          <a:xfrm>
            <a:off x="1438275" y="1739900"/>
            <a:ext cx="10483850" cy="4437063"/>
          </a:xfrm>
        </p:spPr>
        <p:txBody>
          <a:bodyPr/>
          <a:lstStyle/>
          <a:p>
            <a:pPr marL="457200" lvl="1" indent="0" eaLnBrk="1" hangingPunct="1">
              <a:lnSpc>
                <a:spcPct val="80000"/>
              </a:lnSpc>
              <a:buFont typeface="Arial" panose="020B0604020202020204" pitchFamily="34" charset="0"/>
              <a:buNone/>
              <a:defRPr/>
            </a:pPr>
            <a:r>
              <a:rPr lang="en-US" altLang="en-US" sz="1800" b="1" dirty="0"/>
              <a:t>Step 1:</a:t>
            </a:r>
            <a:endParaRPr lang="en-US" altLang="en-US" sz="1800" dirty="0"/>
          </a:p>
          <a:p>
            <a:pPr lvl="1" eaLnBrk="1" hangingPunct="1">
              <a:lnSpc>
                <a:spcPct val="80000"/>
              </a:lnSpc>
              <a:buFontTx/>
              <a:buNone/>
              <a:defRPr/>
            </a:pPr>
            <a:r>
              <a:rPr lang="en-US" altLang="en-US" sz="1800" dirty="0"/>
              <a:t>	Watch this 27min GDC talk: “30 Things I Hate About Your Game Pitch”</a:t>
            </a:r>
          </a:p>
          <a:p>
            <a:pPr lvl="1" eaLnBrk="1" hangingPunct="1">
              <a:lnSpc>
                <a:spcPct val="80000"/>
              </a:lnSpc>
              <a:buFontTx/>
              <a:buNone/>
              <a:defRPr/>
            </a:pPr>
            <a:r>
              <a:rPr lang="en-US" altLang="en-US" sz="1800" dirty="0"/>
              <a:t>	(</a:t>
            </a:r>
            <a:r>
              <a:rPr lang="en-US" sz="1800" dirty="0">
                <a:hlinkClick r:id="rId2"/>
              </a:rPr>
              <a:t>https://www.youtube.com/watch?v=4LTtr45y7P0</a:t>
            </a:r>
            <a:r>
              <a:rPr lang="en-US" altLang="en-US" sz="1800" dirty="0"/>
              <a:t>)</a:t>
            </a:r>
          </a:p>
          <a:p>
            <a:pPr marL="457200" lvl="1" indent="0" eaLnBrk="1" hangingPunct="1">
              <a:lnSpc>
                <a:spcPct val="80000"/>
              </a:lnSpc>
              <a:buFont typeface="Arial" panose="020B0604020202020204" pitchFamily="34" charset="0"/>
              <a:buNone/>
              <a:defRPr/>
            </a:pPr>
            <a:r>
              <a:rPr lang="en-US" altLang="en-US" sz="1800" b="1" dirty="0"/>
              <a:t>Step 2:</a:t>
            </a:r>
            <a:endParaRPr lang="en-US" altLang="en-US" sz="1800" dirty="0"/>
          </a:p>
          <a:p>
            <a:pPr lvl="1" eaLnBrk="1" hangingPunct="1">
              <a:lnSpc>
                <a:spcPct val="80000"/>
              </a:lnSpc>
              <a:buFontTx/>
              <a:buNone/>
              <a:defRPr/>
            </a:pPr>
            <a:r>
              <a:rPr lang="en-US" altLang="en-US" sz="1800" dirty="0"/>
              <a:t>	Brainstorm a list of “Things I Hate About Your Game AI”.</a:t>
            </a:r>
          </a:p>
          <a:p>
            <a:pPr lvl="1" eaLnBrk="1" hangingPunct="1">
              <a:lnSpc>
                <a:spcPct val="80000"/>
              </a:lnSpc>
              <a:buFontTx/>
              <a:buNone/>
              <a:defRPr/>
            </a:pPr>
            <a:r>
              <a:rPr lang="en-US" altLang="en-US" sz="1800" dirty="0"/>
              <a:t>	Research terrible game AI and what people are complaining about. Add to your list.</a:t>
            </a:r>
          </a:p>
          <a:p>
            <a:pPr lvl="1" eaLnBrk="1" hangingPunct="1">
              <a:lnSpc>
                <a:spcPct val="80000"/>
              </a:lnSpc>
              <a:buNone/>
              <a:defRPr/>
            </a:pPr>
            <a:r>
              <a:rPr lang="en-US" altLang="en-US" sz="1800" dirty="0">
                <a:solidFill>
                  <a:srgbClr val="C00000"/>
                </a:solidFill>
              </a:rPr>
              <a:t>	Use </a:t>
            </a:r>
            <a:r>
              <a:rPr lang="en-US" altLang="en-US" sz="1800" dirty="0" err="1">
                <a:solidFill>
                  <a:srgbClr val="C00000"/>
                </a:solidFill>
              </a:rPr>
              <a:t>ChatGPT</a:t>
            </a:r>
            <a:r>
              <a:rPr lang="en-US" altLang="en-US" sz="1800" dirty="0">
                <a:solidFill>
                  <a:srgbClr val="C00000"/>
                </a:solidFill>
              </a:rPr>
              <a:t> and document all prompts and responses at the end of the doc you turn in.</a:t>
            </a:r>
            <a:endParaRPr lang="en-US" altLang="en-US" sz="1800" dirty="0"/>
          </a:p>
          <a:p>
            <a:pPr marL="457200" lvl="1" indent="0" eaLnBrk="1" hangingPunct="1">
              <a:lnSpc>
                <a:spcPct val="80000"/>
              </a:lnSpc>
              <a:buFont typeface="Arial" panose="020B0604020202020204" pitchFamily="34" charset="0"/>
              <a:buNone/>
              <a:defRPr/>
            </a:pPr>
            <a:r>
              <a:rPr lang="en-US" altLang="en-US" sz="1800" b="1" dirty="0"/>
              <a:t>Step 3:</a:t>
            </a:r>
          </a:p>
          <a:p>
            <a:pPr lvl="1" eaLnBrk="1" hangingPunct="1">
              <a:lnSpc>
                <a:spcPct val="80000"/>
              </a:lnSpc>
              <a:buFontTx/>
              <a:buNone/>
              <a:defRPr/>
            </a:pPr>
            <a:r>
              <a:rPr lang="en-US" altLang="en-US" sz="1800" dirty="0"/>
              <a:t>	Decide on </a:t>
            </a:r>
            <a:r>
              <a:rPr lang="en-US" altLang="en-US" sz="1800" dirty="0">
                <a:solidFill>
                  <a:schemeClr val="accent1"/>
                </a:solidFill>
              </a:rPr>
              <a:t>10</a:t>
            </a:r>
            <a:r>
              <a:rPr lang="en-US" altLang="en-US" sz="1800" dirty="0"/>
              <a:t> to write about. Your title is “10 Things I Hate About Your Game AI”.</a:t>
            </a:r>
            <a:endParaRPr lang="en-US" altLang="en-US" sz="1800" b="1" dirty="0"/>
          </a:p>
          <a:p>
            <a:pPr lvl="1" eaLnBrk="1" hangingPunct="1">
              <a:lnSpc>
                <a:spcPct val="80000"/>
              </a:lnSpc>
              <a:buFontTx/>
              <a:buNone/>
              <a:defRPr/>
            </a:pPr>
            <a:r>
              <a:rPr lang="en-US" altLang="en-US" sz="1800" dirty="0"/>
              <a:t>	Each item needs a </a:t>
            </a:r>
            <a:r>
              <a:rPr lang="en-US" altLang="en-US" sz="1800" dirty="0">
                <a:solidFill>
                  <a:schemeClr val="accent1"/>
                </a:solidFill>
              </a:rPr>
              <a:t>descriptive title header</a:t>
            </a:r>
            <a:r>
              <a:rPr lang="en-US" altLang="en-US" sz="1800" dirty="0"/>
              <a:t>, like “Getting shot in the back is not fun”.</a:t>
            </a:r>
          </a:p>
          <a:p>
            <a:pPr lvl="1" eaLnBrk="1" hangingPunct="1">
              <a:lnSpc>
                <a:spcPct val="80000"/>
              </a:lnSpc>
              <a:buFontTx/>
              <a:buNone/>
              <a:defRPr/>
            </a:pPr>
            <a:r>
              <a:rPr lang="en-US" altLang="en-US" sz="1800" dirty="0"/>
              <a:t>	Each item must have </a:t>
            </a:r>
            <a:r>
              <a:rPr lang="en-US" altLang="en-US" sz="1800" dirty="0">
                <a:solidFill>
                  <a:schemeClr val="accent1"/>
                </a:solidFill>
              </a:rPr>
              <a:t>4 to 8+ sentences </a:t>
            </a:r>
            <a:r>
              <a:rPr lang="en-US" altLang="en-US" sz="1800" dirty="0"/>
              <a:t>explaining:</a:t>
            </a:r>
          </a:p>
          <a:p>
            <a:pPr lvl="1" eaLnBrk="1" hangingPunct="1">
              <a:lnSpc>
                <a:spcPct val="80000"/>
              </a:lnSpc>
              <a:buFontTx/>
              <a:buNone/>
              <a:defRPr/>
            </a:pPr>
            <a:r>
              <a:rPr lang="en-US" altLang="en-US" sz="1800" dirty="0"/>
              <a:t>		1. What is the thing you hate (or your “beef”).</a:t>
            </a:r>
          </a:p>
          <a:p>
            <a:pPr lvl="1" eaLnBrk="1" hangingPunct="1">
              <a:lnSpc>
                <a:spcPct val="80000"/>
              </a:lnSpc>
              <a:buFontTx/>
              <a:buNone/>
              <a:defRPr/>
            </a:pPr>
            <a:r>
              <a:rPr lang="en-US" altLang="en-US" sz="1800" dirty="0"/>
              <a:t>		2. Why you hate it.</a:t>
            </a:r>
          </a:p>
          <a:p>
            <a:pPr lvl="1" eaLnBrk="1" hangingPunct="1">
              <a:lnSpc>
                <a:spcPct val="80000"/>
              </a:lnSpc>
              <a:buFontTx/>
              <a:buNone/>
              <a:defRPr/>
            </a:pPr>
            <a:r>
              <a:rPr lang="en-US" altLang="en-US" sz="1800" dirty="0"/>
              <a:t>		3. One or more examples from a real game.</a:t>
            </a:r>
          </a:p>
          <a:p>
            <a:pPr lvl="1" eaLnBrk="1" hangingPunct="1">
              <a:lnSpc>
                <a:spcPct val="80000"/>
              </a:lnSpc>
              <a:buFontTx/>
              <a:buNone/>
              <a:defRPr/>
            </a:pPr>
            <a:r>
              <a:rPr lang="en-US" altLang="en-US" sz="1800" dirty="0"/>
              <a:t>		4. (optional) Provide a solution.</a:t>
            </a:r>
          </a:p>
          <a:p>
            <a:pPr lvl="1" eaLnBrk="1" hangingPunct="1">
              <a:lnSpc>
                <a:spcPct val="80000"/>
              </a:lnSpc>
              <a:buFontTx/>
              <a:buNone/>
              <a:defRPr/>
            </a:pPr>
            <a:endParaRPr lang="en-US" altLang="en-US" sz="1800" dirty="0"/>
          </a:p>
          <a:p>
            <a:pPr marL="457200" lvl="1" indent="0" eaLnBrk="1" hangingPunct="1">
              <a:lnSpc>
                <a:spcPct val="80000"/>
              </a:lnSpc>
              <a:buFont typeface="Arial" panose="020B0604020202020204" pitchFamily="34" charset="0"/>
              <a:buNone/>
              <a:defRPr/>
            </a:pPr>
            <a:r>
              <a:rPr lang="en-US" altLang="en-US" sz="1800" b="1" dirty="0"/>
              <a:t>Note: </a:t>
            </a:r>
            <a:r>
              <a:rPr lang="en-US" altLang="en-US" sz="1800" dirty="0"/>
              <a:t>Points deducted for incomprehensible writing, poor grammar, and/or spelling mistakes.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16" end="16"/>
                                            </p:txEl>
                                          </p:spTgt>
                                        </p:tgtEl>
                                        <p:attrNameLst>
                                          <p:attrName>style.visibility</p:attrName>
                                        </p:attrNameLst>
                                      </p:cBhvr>
                                      <p:to>
                                        <p:strVal val="visible"/>
                                      </p:to>
                                    </p:set>
                                    <p:animEffect transition="in" filter="fade">
                                      <p:cBhvr>
                                        <p:cTn id="58"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439FE945-0F15-46DE-BC65-638415F4E832}"/>
              </a:ext>
            </a:extLst>
          </p:cNvPr>
          <p:cNvSpPr>
            <a:spLocks noGrp="1"/>
          </p:cNvSpPr>
          <p:nvPr>
            <p:ph type="title"/>
          </p:nvPr>
        </p:nvSpPr>
        <p:spPr/>
        <p:txBody>
          <a:bodyPr/>
          <a:lstStyle/>
          <a:p>
            <a:pPr eaLnBrk="1" hangingPunct="1"/>
            <a:r>
              <a:rPr lang="en-US" altLang="en-US"/>
              <a:t>2006 &amp; 2009</a:t>
            </a:r>
          </a:p>
        </p:txBody>
      </p:sp>
      <p:sp>
        <p:nvSpPr>
          <p:cNvPr id="3" name="Content Placeholder 2">
            <a:extLst>
              <a:ext uri="{FF2B5EF4-FFF2-40B4-BE49-F238E27FC236}">
                <a16:creationId xmlns:a16="http://schemas.microsoft.com/office/drawing/2014/main" id="{066A2440-F7C3-4F34-888A-BA8C9B4C789D}"/>
              </a:ext>
            </a:extLst>
          </p:cNvPr>
          <p:cNvSpPr>
            <a:spLocks noGrp="1"/>
          </p:cNvSpPr>
          <p:nvPr>
            <p:ph idx="1"/>
          </p:nvPr>
        </p:nvSpPr>
        <p:spPr/>
        <p:txBody>
          <a:bodyPr/>
          <a:lstStyle/>
          <a:p>
            <a:pPr marL="0" indent="0" eaLnBrk="1" hangingPunct="1">
              <a:buFont typeface="Arial" panose="020B0604020202020204" pitchFamily="34" charset="0"/>
              <a:buNone/>
            </a:pPr>
            <a:r>
              <a:rPr lang="en-US" altLang="en-US" b="1"/>
              <a:t>Gesture recognition</a:t>
            </a:r>
          </a:p>
          <a:p>
            <a:pPr marL="457200" lvl="1" indent="0" eaLnBrk="1" hangingPunct="1">
              <a:buFont typeface="Arial" panose="020B0604020202020204" pitchFamily="34" charset="0"/>
              <a:buNone/>
            </a:pPr>
            <a:r>
              <a:rPr lang="en-US" altLang="en-US"/>
              <a:t>Wii Sports</a:t>
            </a:r>
          </a:p>
          <a:p>
            <a:pPr marL="457200" lvl="1" indent="0" eaLnBrk="1" hangingPunct="1">
              <a:buFont typeface="Arial" panose="020B0604020202020204" pitchFamily="34" charset="0"/>
              <a:buNone/>
            </a:pPr>
            <a:r>
              <a:rPr lang="en-US" altLang="en-US"/>
              <a:t>AILive’s LiveMove</a:t>
            </a:r>
          </a:p>
          <a:p>
            <a:pPr marL="0" indent="0" eaLnBrk="1" hangingPunct="1">
              <a:buFont typeface="Arial" panose="020B0604020202020204" pitchFamily="34" charset="0"/>
              <a:buNone/>
            </a:pPr>
            <a:r>
              <a:rPr lang="en-US" altLang="en-US" b="1"/>
              <a:t>MotionPlus</a:t>
            </a:r>
          </a:p>
          <a:p>
            <a:pPr marL="457200" lvl="1" indent="0" eaLnBrk="1" hangingPunct="1">
              <a:buFont typeface="Arial" panose="020B0604020202020204" pitchFamily="34" charset="0"/>
              <a:buNone/>
            </a:pPr>
            <a:r>
              <a:rPr lang="en-US" altLang="en-US"/>
              <a:t>Physically based 1:1 motion</a:t>
            </a:r>
          </a:p>
          <a:p>
            <a:pPr marL="457200" lvl="1" indent="0" eaLnBrk="1" hangingPunct="1">
              <a:buFont typeface="Arial" panose="020B0604020202020204" pitchFamily="34" charset="0"/>
              <a:buNone/>
            </a:pPr>
            <a:r>
              <a:rPr lang="en-US" altLang="en-US"/>
              <a:t>Ships with WiiSport Resort in 2009</a:t>
            </a:r>
          </a:p>
        </p:txBody>
      </p:sp>
      <p:pic>
        <p:nvPicPr>
          <p:cNvPr id="4" name="Picture 7">
            <a:extLst>
              <a:ext uri="{FF2B5EF4-FFF2-40B4-BE49-F238E27FC236}">
                <a16:creationId xmlns:a16="http://schemas.microsoft.com/office/drawing/2014/main" id="{01FDFDE5-FAB4-4389-9745-F52133B75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4888" y="4519613"/>
            <a:ext cx="2562225" cy="203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5" name="Picture 13">
            <a:extLst>
              <a:ext uri="{FF2B5EF4-FFF2-40B4-BE49-F238E27FC236}">
                <a16:creationId xmlns:a16="http://schemas.microsoft.com/office/drawing/2014/main" id="{04906ECB-C4B0-4D4D-B5F8-71D87B747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313" y="315913"/>
            <a:ext cx="6092825" cy="334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6" name="Picture 4">
            <a:extLst>
              <a:ext uri="{FF2B5EF4-FFF2-40B4-BE49-F238E27FC236}">
                <a16:creationId xmlns:a16="http://schemas.microsoft.com/office/drawing/2014/main" id="{85DF0F53-7513-4787-A155-04211B574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3450" y="3800475"/>
            <a:ext cx="2071688" cy="243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6">
            <a:extLst>
              <a:ext uri="{FF2B5EF4-FFF2-40B4-BE49-F238E27FC236}">
                <a16:creationId xmlns:a16="http://schemas.microsoft.com/office/drawing/2014/main" id="{7D1BC4A0-9C3F-47A8-9F5D-B04767D90F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9538" y="4518025"/>
            <a:ext cx="3233737" cy="203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2B891B09-89A9-4BA6-92AB-10E042FE169B}"/>
              </a:ext>
            </a:extLst>
          </p:cNvPr>
          <p:cNvSpPr>
            <a:spLocks noGrp="1"/>
          </p:cNvSpPr>
          <p:nvPr>
            <p:ph type="title"/>
          </p:nvPr>
        </p:nvSpPr>
        <p:spPr/>
        <p:txBody>
          <a:bodyPr/>
          <a:lstStyle/>
          <a:p>
            <a:pPr eaLnBrk="1" hangingPunct="1"/>
            <a:r>
              <a:rPr lang="en-US" altLang="en-US"/>
              <a:t>2008</a:t>
            </a:r>
          </a:p>
        </p:txBody>
      </p:sp>
      <p:sp>
        <p:nvSpPr>
          <p:cNvPr id="3" name="Content Placeholder 2">
            <a:extLst>
              <a:ext uri="{FF2B5EF4-FFF2-40B4-BE49-F238E27FC236}">
                <a16:creationId xmlns:a16="http://schemas.microsoft.com/office/drawing/2014/main" id="{00E294B1-84B9-4C7A-BF82-EB0337400FC5}"/>
              </a:ext>
            </a:extLst>
          </p:cNvPr>
          <p:cNvSpPr>
            <a:spLocks noGrp="1"/>
          </p:cNvSpPr>
          <p:nvPr>
            <p:ph idx="1"/>
          </p:nvPr>
        </p:nvSpPr>
        <p:spPr/>
        <p:txBody>
          <a:bodyPr/>
          <a:lstStyle/>
          <a:p>
            <a:pPr marL="0" indent="0" eaLnBrk="1" hangingPunct="1">
              <a:buFont typeface="Arial" panose="020B0604020202020204" pitchFamily="34" charset="0"/>
              <a:buNone/>
              <a:defRPr/>
            </a:pPr>
            <a:r>
              <a:rPr lang="en-US" altLang="en-US" b="1" dirty="0"/>
              <a:t>Living cities</a:t>
            </a:r>
          </a:p>
          <a:p>
            <a:pPr marL="457200" lvl="1" indent="0" eaLnBrk="1" hangingPunct="1">
              <a:buFont typeface="Arial" panose="020B0604020202020204" pitchFamily="34" charset="0"/>
              <a:buNone/>
              <a:defRPr/>
            </a:pPr>
            <a:r>
              <a:rPr lang="en-US" altLang="en-US" sz="2000" dirty="0"/>
              <a:t>Pedestrians, cars, police</a:t>
            </a:r>
          </a:p>
          <a:p>
            <a:pPr lvl="1" eaLnBrk="1" hangingPunct="1">
              <a:defRPr/>
            </a:pPr>
            <a:endParaRPr lang="en-US" altLang="en-US" sz="2000" dirty="0"/>
          </a:p>
          <a:p>
            <a:pPr marL="0" indent="0" eaLnBrk="1" hangingPunct="1">
              <a:buFont typeface="Arial" panose="020B0604020202020204" pitchFamily="34" charset="0"/>
              <a:buNone/>
              <a:defRPr/>
            </a:pPr>
            <a:r>
              <a:rPr lang="en-US" altLang="en-US" b="1" dirty="0"/>
              <a:t>Animation</a:t>
            </a:r>
          </a:p>
          <a:p>
            <a:pPr marL="457200" lvl="1" indent="0" eaLnBrk="1" hangingPunct="1">
              <a:buFont typeface="Arial" panose="020B0604020202020204" pitchFamily="34" charset="0"/>
              <a:buNone/>
              <a:defRPr/>
            </a:pPr>
            <a:r>
              <a:rPr lang="en-US" altLang="en-US" sz="2000" dirty="0"/>
              <a:t>Natural Motion's </a:t>
            </a:r>
            <a:r>
              <a:rPr lang="en-US" altLang="en-US" sz="2000" i="1" dirty="0"/>
              <a:t>Euphoria</a:t>
            </a:r>
            <a:r>
              <a:rPr lang="en-US" altLang="en-US" sz="2000" dirty="0"/>
              <a:t> engine</a:t>
            </a:r>
          </a:p>
          <a:p>
            <a:pPr marL="457200" lvl="1" indent="0" eaLnBrk="1" hangingPunct="1">
              <a:buFont typeface="Arial" panose="020B0604020202020204" pitchFamily="34" charset="0"/>
              <a:buNone/>
              <a:defRPr/>
            </a:pPr>
            <a:r>
              <a:rPr lang="en-US" altLang="en-US" sz="2000" dirty="0"/>
              <a:t>Combines AI, bio mechanics, and physics</a:t>
            </a:r>
            <a:r>
              <a:rPr lang="en-US" altLang="en-US" dirty="0"/>
              <a:t> </a:t>
            </a:r>
          </a:p>
          <a:p>
            <a:pPr marL="0" indent="0" eaLnBrk="1" hangingPunct="1">
              <a:buFont typeface="Arial" panose="020B0604020202020204" pitchFamily="34" charset="0"/>
              <a:buNone/>
              <a:defRPr/>
            </a:pPr>
            <a:endParaRPr lang="en-US" dirty="0"/>
          </a:p>
        </p:txBody>
      </p:sp>
      <p:pic>
        <p:nvPicPr>
          <p:cNvPr id="36868" name="Picture 7">
            <a:extLst>
              <a:ext uri="{FF2B5EF4-FFF2-40B4-BE49-F238E27FC236}">
                <a16:creationId xmlns:a16="http://schemas.microsoft.com/office/drawing/2014/main" id="{7B36E47B-06F2-4823-8F3A-BECFD2A7B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2188" y="555625"/>
            <a:ext cx="5510212" cy="309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9" name="Picture 4">
            <a:extLst>
              <a:ext uri="{FF2B5EF4-FFF2-40B4-BE49-F238E27FC236}">
                <a16:creationId xmlns:a16="http://schemas.microsoft.com/office/drawing/2014/main" id="{C82414B2-3E18-4A95-9746-E32681C83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125" y="3192463"/>
            <a:ext cx="2624138" cy="324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Object 13">
            <a:extLst>
              <a:ext uri="{FF2B5EF4-FFF2-40B4-BE49-F238E27FC236}">
                <a16:creationId xmlns:a16="http://schemas.microsoft.com/office/drawing/2014/main" id="{161E41C8-BD0B-4FA7-8EE8-77A22FA89C42}"/>
              </a:ext>
            </a:extLst>
          </p:cNvPr>
          <p:cNvGraphicFramePr>
            <a:graphicFrameLocks noChangeAspect="1"/>
          </p:cNvGraphicFramePr>
          <p:nvPr/>
        </p:nvGraphicFramePr>
        <p:xfrm>
          <a:off x="1330325" y="4422775"/>
          <a:ext cx="4679950" cy="2127250"/>
        </p:xfrm>
        <a:graphic>
          <a:graphicData uri="http://schemas.openxmlformats.org/presentationml/2006/ole">
            <mc:AlternateContent xmlns:mc="http://schemas.openxmlformats.org/markup-compatibility/2006">
              <mc:Choice xmlns:v="urn:schemas-microsoft-com:vml" Requires="v">
                <p:oleObj name="Image" r:id="rId4" imgW="7898413" imgH="3593651" progId="Photoshop.Image.10">
                  <p:embed/>
                </p:oleObj>
              </mc:Choice>
              <mc:Fallback>
                <p:oleObj name="Image" r:id="rId4" imgW="7898413" imgH="3593651" progId="Photoshop.Image.10">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0325" y="4422775"/>
                        <a:ext cx="4679950"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F4702665-6D06-44C8-99D6-5B69CEEFDC84}"/>
              </a:ext>
            </a:extLst>
          </p:cNvPr>
          <p:cNvSpPr>
            <a:spLocks noGrp="1"/>
          </p:cNvSpPr>
          <p:nvPr>
            <p:ph type="title"/>
          </p:nvPr>
        </p:nvSpPr>
        <p:spPr/>
        <p:txBody>
          <a:bodyPr/>
          <a:lstStyle/>
          <a:p>
            <a:pPr eaLnBrk="1" hangingPunct="1"/>
            <a:r>
              <a:rPr lang="en-US" altLang="en-US"/>
              <a:t>2008</a:t>
            </a:r>
          </a:p>
        </p:txBody>
      </p:sp>
      <p:sp>
        <p:nvSpPr>
          <p:cNvPr id="3" name="Content Placeholder 2">
            <a:extLst>
              <a:ext uri="{FF2B5EF4-FFF2-40B4-BE49-F238E27FC236}">
                <a16:creationId xmlns:a16="http://schemas.microsoft.com/office/drawing/2014/main" id="{5E6C7B4A-0EC5-4F3C-A9EE-54D21DEC67F0}"/>
              </a:ext>
            </a:extLst>
          </p:cNvPr>
          <p:cNvSpPr>
            <a:spLocks noGrp="1"/>
          </p:cNvSpPr>
          <p:nvPr>
            <p:ph idx="1"/>
          </p:nvPr>
        </p:nvSpPr>
        <p:spPr>
          <a:xfrm>
            <a:off x="838200" y="1825625"/>
            <a:ext cx="6311900" cy="4351338"/>
          </a:xfrm>
        </p:spPr>
        <p:txBody>
          <a:bodyPr/>
          <a:lstStyle/>
          <a:p>
            <a:pPr marL="0" indent="0" eaLnBrk="1" hangingPunct="1">
              <a:buFont typeface="Arial" panose="020B0604020202020204" pitchFamily="34" charset="0"/>
              <a:buNone/>
              <a:defRPr/>
            </a:pPr>
            <a:r>
              <a:rPr lang="en-US" altLang="en-US" b="1" dirty="0"/>
              <a:t>Creature Creator </a:t>
            </a:r>
            <a:r>
              <a:rPr lang="en-US" altLang="en-US" dirty="0"/>
              <a:t>does the right thing when manipulating</a:t>
            </a:r>
          </a:p>
          <a:p>
            <a:pPr marL="0" indent="0" eaLnBrk="1" hangingPunct="1">
              <a:buFont typeface="Arial" panose="020B0604020202020204" pitchFamily="34" charset="0"/>
              <a:buNone/>
              <a:defRPr/>
            </a:pPr>
            <a:endParaRPr lang="en-US" altLang="en-US" dirty="0"/>
          </a:p>
          <a:p>
            <a:pPr marL="0" indent="0" eaLnBrk="1" hangingPunct="1">
              <a:buFont typeface="Arial" panose="020B0604020202020204" pitchFamily="34" charset="0"/>
              <a:buNone/>
              <a:defRPr/>
            </a:pPr>
            <a:r>
              <a:rPr lang="en-US" altLang="en-US" dirty="0"/>
              <a:t>Dynamically skins and animates creatures</a:t>
            </a:r>
          </a:p>
          <a:p>
            <a:pPr eaLnBrk="1" hangingPunct="1">
              <a:defRPr/>
            </a:pPr>
            <a:endParaRPr lang="en-US" dirty="0"/>
          </a:p>
        </p:txBody>
      </p:sp>
      <p:pic>
        <p:nvPicPr>
          <p:cNvPr id="37892" name="Picture 4">
            <a:extLst>
              <a:ext uri="{FF2B5EF4-FFF2-40B4-BE49-F238E27FC236}">
                <a16:creationId xmlns:a16="http://schemas.microsoft.com/office/drawing/2014/main" id="{71622298-6E15-4406-B2FF-9D40AA4D06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8838" y="365125"/>
            <a:ext cx="3013075" cy="230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3" name="Picture 8">
            <a:extLst>
              <a:ext uri="{FF2B5EF4-FFF2-40B4-BE49-F238E27FC236}">
                <a16:creationId xmlns:a16="http://schemas.microsoft.com/office/drawing/2014/main" id="{DD93CD86-C10D-43CF-9B6F-7C80D4F92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500" y="2865438"/>
            <a:ext cx="3719513" cy="3719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4" name="Picture 12">
            <a:extLst>
              <a:ext uri="{FF2B5EF4-FFF2-40B4-BE49-F238E27FC236}">
                <a16:creationId xmlns:a16="http://schemas.microsoft.com/office/drawing/2014/main" id="{E8D07352-BF1A-4D79-A395-B78F84EC3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0" y="4002088"/>
            <a:ext cx="3294063"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78A57A3F-E1F4-4343-9833-A4AD2444BE9C}"/>
              </a:ext>
            </a:extLst>
          </p:cNvPr>
          <p:cNvSpPr>
            <a:spLocks noGrp="1"/>
          </p:cNvSpPr>
          <p:nvPr>
            <p:ph type="title"/>
          </p:nvPr>
        </p:nvSpPr>
        <p:spPr/>
        <p:txBody>
          <a:bodyPr/>
          <a:lstStyle/>
          <a:p>
            <a:pPr eaLnBrk="1" hangingPunct="1"/>
            <a:r>
              <a:rPr lang="en-US" altLang="en-US"/>
              <a:t>2008</a:t>
            </a:r>
          </a:p>
        </p:txBody>
      </p:sp>
      <p:sp>
        <p:nvSpPr>
          <p:cNvPr id="3" name="Content Placeholder 2">
            <a:extLst>
              <a:ext uri="{FF2B5EF4-FFF2-40B4-BE49-F238E27FC236}">
                <a16:creationId xmlns:a16="http://schemas.microsoft.com/office/drawing/2014/main" id="{F30FB6A6-2AB8-47AA-8352-5D53701C585F}"/>
              </a:ext>
            </a:extLst>
          </p:cNvPr>
          <p:cNvSpPr>
            <a:spLocks noGrp="1"/>
          </p:cNvSpPr>
          <p:nvPr>
            <p:ph idx="1"/>
          </p:nvPr>
        </p:nvSpPr>
        <p:spPr>
          <a:xfrm>
            <a:off x="838200" y="1825625"/>
            <a:ext cx="7502525" cy="4351338"/>
          </a:xfrm>
        </p:spPr>
        <p:txBody>
          <a:bodyPr/>
          <a:lstStyle/>
          <a:p>
            <a:pPr marL="0" indent="0" eaLnBrk="1" hangingPunct="1">
              <a:buFont typeface="Arial" panose="020B0604020202020204" pitchFamily="34" charset="0"/>
              <a:buNone/>
              <a:defRPr/>
            </a:pPr>
            <a:r>
              <a:rPr lang="en-US" altLang="en-US" b="1" dirty="0"/>
              <a:t>AI “Director” creates a new experience each time</a:t>
            </a:r>
          </a:p>
          <a:p>
            <a:pPr marL="457200" lvl="1" indent="0" eaLnBrk="1" hangingPunct="1">
              <a:buFont typeface="Arial" panose="020B0604020202020204" pitchFamily="34" charset="0"/>
              <a:buNone/>
              <a:defRPr/>
            </a:pPr>
            <a:r>
              <a:rPr lang="en-US" altLang="en-US" dirty="0"/>
              <a:t>Places enemies based upon each player’s current situation, status, skill and location</a:t>
            </a:r>
          </a:p>
          <a:p>
            <a:pPr lvl="1" eaLnBrk="1" hangingPunct="1">
              <a:defRPr/>
            </a:pPr>
            <a:endParaRPr lang="en-US" altLang="en-US" sz="2000" dirty="0"/>
          </a:p>
          <a:p>
            <a:pPr marL="0" indent="0" eaLnBrk="1" hangingPunct="1">
              <a:buFont typeface="Arial" panose="020B0604020202020204" pitchFamily="34" charset="0"/>
              <a:buNone/>
              <a:defRPr/>
            </a:pPr>
            <a:r>
              <a:rPr lang="en-US" altLang="en-US" b="1" dirty="0"/>
              <a:t>The AI Director creates mood and tension with emotional cues</a:t>
            </a:r>
          </a:p>
          <a:p>
            <a:pPr marL="457200" lvl="1" indent="0" eaLnBrk="1" hangingPunct="1">
              <a:buFont typeface="Arial" panose="020B0604020202020204" pitchFamily="34" charset="0"/>
              <a:buNone/>
              <a:defRPr/>
            </a:pPr>
            <a:r>
              <a:rPr lang="en-US" altLang="en-US" dirty="0"/>
              <a:t>Visual effects</a:t>
            </a:r>
          </a:p>
          <a:p>
            <a:pPr marL="457200" lvl="1" indent="0" eaLnBrk="1" hangingPunct="1">
              <a:buFont typeface="Arial" panose="020B0604020202020204" pitchFamily="34" charset="0"/>
              <a:buNone/>
              <a:defRPr/>
            </a:pPr>
            <a:r>
              <a:rPr lang="en-US" altLang="en-US" dirty="0"/>
              <a:t>Dynamic music</a:t>
            </a:r>
          </a:p>
          <a:p>
            <a:pPr marL="457200" lvl="1" indent="0" eaLnBrk="1" hangingPunct="1">
              <a:buFont typeface="Arial" panose="020B0604020202020204" pitchFamily="34" charset="0"/>
              <a:buNone/>
              <a:defRPr/>
            </a:pPr>
            <a:r>
              <a:rPr lang="en-US" altLang="en-US" dirty="0"/>
              <a:t>Character communication </a:t>
            </a:r>
          </a:p>
          <a:p>
            <a:pPr eaLnBrk="1" hangingPunct="1">
              <a:defRPr/>
            </a:pPr>
            <a:endParaRPr lang="en-US" dirty="0"/>
          </a:p>
        </p:txBody>
      </p:sp>
      <p:pic>
        <p:nvPicPr>
          <p:cNvPr id="38916" name="Picture 7">
            <a:extLst>
              <a:ext uri="{FF2B5EF4-FFF2-40B4-BE49-F238E27FC236}">
                <a16:creationId xmlns:a16="http://schemas.microsoft.com/office/drawing/2014/main" id="{96189F86-91B7-4243-ADE6-8F329CBFA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0475" y="741363"/>
            <a:ext cx="2835275" cy="410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7" name="Picture 20">
            <a:extLst>
              <a:ext uri="{FF2B5EF4-FFF2-40B4-BE49-F238E27FC236}">
                <a16:creationId xmlns:a16="http://schemas.microsoft.com/office/drawing/2014/main" id="{5CCCD47E-9E4F-4378-B0EA-BBC53412C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938" y="4125913"/>
            <a:ext cx="3895725" cy="243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0C22466C-4E68-4DF4-8D53-E5EBC8EDCAE3}"/>
              </a:ext>
            </a:extLst>
          </p:cNvPr>
          <p:cNvSpPr>
            <a:spLocks noGrp="1"/>
          </p:cNvSpPr>
          <p:nvPr>
            <p:ph type="title"/>
          </p:nvPr>
        </p:nvSpPr>
        <p:spPr/>
        <p:txBody>
          <a:bodyPr/>
          <a:lstStyle/>
          <a:p>
            <a:pPr eaLnBrk="1" hangingPunct="1"/>
            <a:r>
              <a:rPr lang="en-US" altLang="en-US"/>
              <a:t>2010</a:t>
            </a:r>
          </a:p>
        </p:txBody>
      </p:sp>
      <p:sp>
        <p:nvSpPr>
          <p:cNvPr id="3" name="Content Placeholder 2">
            <a:extLst>
              <a:ext uri="{FF2B5EF4-FFF2-40B4-BE49-F238E27FC236}">
                <a16:creationId xmlns:a16="http://schemas.microsoft.com/office/drawing/2014/main" id="{22B8C109-84BE-4088-8B5D-7D566E8882C8}"/>
              </a:ext>
            </a:extLst>
          </p:cNvPr>
          <p:cNvSpPr>
            <a:spLocks noGrp="1"/>
          </p:cNvSpPr>
          <p:nvPr>
            <p:ph idx="1"/>
          </p:nvPr>
        </p:nvSpPr>
        <p:spPr/>
        <p:txBody>
          <a:bodyPr/>
          <a:lstStyle/>
          <a:p>
            <a:pPr marL="0" indent="0" eaLnBrk="1" hangingPunct="1">
              <a:buFont typeface="Arial" panose="020B0604020202020204" pitchFamily="34" charset="0"/>
              <a:buNone/>
            </a:pPr>
            <a:r>
              <a:rPr lang="en-US" altLang="en-US" b="1"/>
              <a:t>Depth camera creates depth point cloud</a:t>
            </a:r>
          </a:p>
          <a:p>
            <a:pPr marL="0" indent="0" eaLnBrk="1" hangingPunct="1">
              <a:buFont typeface="Arial" panose="020B0604020202020204" pitchFamily="34" charset="0"/>
              <a:buNone/>
            </a:pPr>
            <a:r>
              <a:rPr lang="en-US" altLang="en-US" b="1"/>
              <a:t>Estimates player’s bone positions</a:t>
            </a:r>
          </a:p>
          <a:p>
            <a:pPr marL="457200" lvl="1" indent="0" eaLnBrk="1" hangingPunct="1">
              <a:buFont typeface="Arial" panose="020B0604020202020204" pitchFamily="34" charset="0"/>
              <a:buNone/>
            </a:pPr>
            <a:r>
              <a:rPr lang="en-US" altLang="en-US"/>
              <a:t>20 joints (even when not visible)</a:t>
            </a:r>
          </a:p>
          <a:p>
            <a:pPr marL="0" indent="0" eaLnBrk="1" hangingPunct="1">
              <a:buFont typeface="Arial" panose="020B0604020202020204" pitchFamily="34" charset="0"/>
              <a:buNone/>
            </a:pPr>
            <a:endParaRPr lang="en-US" altLang="en-US"/>
          </a:p>
        </p:txBody>
      </p:sp>
      <p:pic>
        <p:nvPicPr>
          <p:cNvPr id="39940" name="Picture 2">
            <a:extLst>
              <a:ext uri="{FF2B5EF4-FFF2-40B4-BE49-F238E27FC236}">
                <a16:creationId xmlns:a16="http://schemas.microsoft.com/office/drawing/2014/main" id="{05646472-A015-4D3E-9015-8E5A4A169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4338" y="119063"/>
            <a:ext cx="371157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a:extLst>
              <a:ext uri="{FF2B5EF4-FFF2-40B4-BE49-F238E27FC236}">
                <a16:creationId xmlns:a16="http://schemas.microsoft.com/office/drawing/2014/main" id="{DE3E05EE-9446-43AE-94DE-A9492DE1E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5338" y="3571875"/>
            <a:ext cx="46990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5A6CC788-083E-4B69-9DF4-DD6FBFB82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7275" y="2525713"/>
            <a:ext cx="2573338"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EB769ACC-E4B2-464A-8726-B0A60F67BAC3}"/>
              </a:ext>
            </a:extLst>
          </p:cNvPr>
          <p:cNvSpPr>
            <a:spLocks noGrp="1"/>
          </p:cNvSpPr>
          <p:nvPr>
            <p:ph type="title"/>
          </p:nvPr>
        </p:nvSpPr>
        <p:spPr/>
        <p:txBody>
          <a:bodyPr/>
          <a:lstStyle/>
          <a:p>
            <a:pPr eaLnBrk="1" hangingPunct="1"/>
            <a:r>
              <a:rPr lang="en-US" altLang="en-US" dirty="0"/>
              <a:t>2013</a:t>
            </a:r>
          </a:p>
        </p:txBody>
      </p:sp>
      <p:sp>
        <p:nvSpPr>
          <p:cNvPr id="40963" name="Content Placeholder 2">
            <a:extLst>
              <a:ext uri="{FF2B5EF4-FFF2-40B4-BE49-F238E27FC236}">
                <a16:creationId xmlns:a16="http://schemas.microsoft.com/office/drawing/2014/main" id="{BDD10366-E5FD-4619-99F1-EAA5B673E94C}"/>
              </a:ext>
            </a:extLst>
          </p:cNvPr>
          <p:cNvSpPr>
            <a:spLocks noGrp="1"/>
          </p:cNvSpPr>
          <p:nvPr>
            <p:ph idx="1"/>
          </p:nvPr>
        </p:nvSpPr>
        <p:spPr/>
        <p:txBody>
          <a:bodyPr/>
          <a:lstStyle/>
          <a:p>
            <a:pPr marL="0" indent="0" eaLnBrk="1" hangingPunct="1">
              <a:buFont typeface="Arial" panose="020B0604020202020204" pitchFamily="34" charset="0"/>
              <a:buNone/>
            </a:pPr>
            <a:r>
              <a:rPr lang="en-US" altLang="en-US" sz="3600" b="1"/>
              <a:t>Buddy AI</a:t>
            </a:r>
          </a:p>
        </p:txBody>
      </p:sp>
      <p:pic>
        <p:nvPicPr>
          <p:cNvPr id="40964" name="Picture 2">
            <a:extLst>
              <a:ext uri="{FF2B5EF4-FFF2-40B4-BE49-F238E27FC236}">
                <a16:creationId xmlns:a16="http://schemas.microsoft.com/office/drawing/2014/main" id="{93E0534E-BA33-4AD5-904A-401693DD1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6913" y="365125"/>
            <a:ext cx="46386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4">
            <a:extLst>
              <a:ext uri="{FF2B5EF4-FFF2-40B4-BE49-F238E27FC236}">
                <a16:creationId xmlns:a16="http://schemas.microsoft.com/office/drawing/2014/main" id="{7E9802C3-0641-4347-BCE1-2438B675EE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1488" y="3443288"/>
            <a:ext cx="5588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E275B2-3CFE-42D5-B3BD-8D3D3D7E9E71}"/>
              </a:ext>
            </a:extLst>
          </p:cNvPr>
          <p:cNvSpPr txBox="1">
            <a:spLocks/>
          </p:cNvSpPr>
          <p:nvPr/>
        </p:nvSpPr>
        <p:spPr>
          <a:xfrm>
            <a:off x="838200" y="365125"/>
            <a:ext cx="10515600" cy="1325563"/>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defTabSz="914400" eaLnBrk="1" hangingPunct="1"/>
            <a:r>
              <a:rPr lang="en-US" altLang="en-US" dirty="0"/>
              <a:t>2014</a:t>
            </a:r>
          </a:p>
        </p:txBody>
      </p:sp>
      <p:sp>
        <p:nvSpPr>
          <p:cNvPr id="4" name="Content Placeholder 2">
            <a:extLst>
              <a:ext uri="{FF2B5EF4-FFF2-40B4-BE49-F238E27FC236}">
                <a16:creationId xmlns:a16="http://schemas.microsoft.com/office/drawing/2014/main" id="{81E37D01-6429-47FF-91DB-DBE260A95E97}"/>
              </a:ext>
            </a:extLst>
          </p:cNvPr>
          <p:cNvSpPr txBox="1">
            <a:spLocks/>
          </p:cNvSpPr>
          <p:nvPr/>
        </p:nvSpPr>
        <p:spPr>
          <a:xfrm>
            <a:off x="838200" y="1825625"/>
            <a:ext cx="5172403" cy="4351338"/>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eaLnBrk="1" hangingPunct="1">
              <a:buFont typeface="Arial" panose="020B0604020202020204" pitchFamily="34" charset="0"/>
              <a:buNone/>
            </a:pPr>
            <a:r>
              <a:rPr lang="en-US" altLang="en-US" sz="3600" b="1" dirty="0"/>
              <a:t>Nemesis System</a:t>
            </a:r>
          </a:p>
          <a:p>
            <a:pPr defTabSz="914400" eaLnBrk="1" hangingPunct="1"/>
            <a:r>
              <a:rPr lang="en-US" altLang="en-US" sz="2400" dirty="0"/>
              <a:t>Procedurally generated</a:t>
            </a:r>
          </a:p>
          <a:p>
            <a:pPr defTabSz="914400" eaLnBrk="1" hangingPunct="1"/>
            <a:r>
              <a:rPr lang="en-US" altLang="en-US" sz="2400" dirty="0"/>
              <a:t>Grunts promoted to Captain and remember you</a:t>
            </a:r>
          </a:p>
          <a:p>
            <a:pPr defTabSz="914400" eaLnBrk="1" hangingPunct="1"/>
            <a:r>
              <a:rPr lang="en-US" sz="2400" dirty="0"/>
              <a:t>“Behind-the-scenes soap opera that makes every game of </a:t>
            </a:r>
            <a:r>
              <a:rPr lang="en-US" sz="2400" i="1" dirty="0"/>
              <a:t>Shadow of War</a:t>
            </a:r>
            <a:r>
              <a:rPr lang="en-US" sz="2400" dirty="0"/>
              <a:t> you play unique”</a:t>
            </a:r>
            <a:endParaRPr lang="en-US" altLang="en-US" sz="3200" dirty="0"/>
          </a:p>
        </p:txBody>
      </p:sp>
      <p:pic>
        <p:nvPicPr>
          <p:cNvPr id="57348" name="Picture 4" descr="Middle-earth: Shadow of Mordor (2014) PlayStation 4 box cover art ...">
            <a:extLst>
              <a:ext uri="{FF2B5EF4-FFF2-40B4-BE49-F238E27FC236}">
                <a16:creationId xmlns:a16="http://schemas.microsoft.com/office/drawing/2014/main" id="{7E8AD356-7AB0-4B14-ACF1-9FADC616B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3796" y="918341"/>
            <a:ext cx="4269525" cy="5352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415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E275B2-3CFE-42D5-B3BD-8D3D3D7E9E71}"/>
              </a:ext>
            </a:extLst>
          </p:cNvPr>
          <p:cNvSpPr txBox="1">
            <a:spLocks/>
          </p:cNvSpPr>
          <p:nvPr/>
        </p:nvSpPr>
        <p:spPr>
          <a:xfrm>
            <a:off x="838200" y="365125"/>
            <a:ext cx="10515600" cy="1325563"/>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defTabSz="914400" eaLnBrk="1" hangingPunct="1"/>
            <a:r>
              <a:rPr lang="en-US" altLang="en-US" dirty="0"/>
              <a:t>2016</a:t>
            </a:r>
          </a:p>
        </p:txBody>
      </p:sp>
      <p:sp>
        <p:nvSpPr>
          <p:cNvPr id="4" name="Content Placeholder 2">
            <a:extLst>
              <a:ext uri="{FF2B5EF4-FFF2-40B4-BE49-F238E27FC236}">
                <a16:creationId xmlns:a16="http://schemas.microsoft.com/office/drawing/2014/main" id="{81E37D01-6429-47FF-91DB-DBE260A95E97}"/>
              </a:ext>
            </a:extLst>
          </p:cNvPr>
          <p:cNvSpPr txBox="1">
            <a:spLocks/>
          </p:cNvSpPr>
          <p:nvPr/>
        </p:nvSpPr>
        <p:spPr>
          <a:xfrm>
            <a:off x="838200" y="1825625"/>
            <a:ext cx="5172403" cy="4351338"/>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eaLnBrk="1" hangingPunct="1">
              <a:buFont typeface="Arial" panose="020B0604020202020204" pitchFamily="34" charset="0"/>
              <a:buNone/>
            </a:pPr>
            <a:r>
              <a:rPr lang="en-US" altLang="en-US" sz="3600" b="1" dirty="0"/>
              <a:t>No Man’s Sky</a:t>
            </a:r>
          </a:p>
          <a:p>
            <a:pPr defTabSz="914400" eaLnBrk="1" hangingPunct="1"/>
            <a:r>
              <a:rPr lang="en-US" altLang="en-US" sz="2400" dirty="0"/>
              <a:t>Procedurally generated worlds, creatures, and ships.</a:t>
            </a:r>
          </a:p>
        </p:txBody>
      </p:sp>
      <p:pic>
        <p:nvPicPr>
          <p:cNvPr id="16386" name="Picture 2">
            <a:extLst>
              <a:ext uri="{FF2B5EF4-FFF2-40B4-BE49-F238E27FC236}">
                <a16:creationId xmlns:a16="http://schemas.microsoft.com/office/drawing/2014/main" id="{2713BE91-758B-E444-D390-127B3B97A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1131" y="320675"/>
            <a:ext cx="3009900" cy="30099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No Man's Sky - PC - Buy it at Nuuvem">
            <a:extLst>
              <a:ext uri="{FF2B5EF4-FFF2-40B4-BE49-F238E27FC236}">
                <a16:creationId xmlns:a16="http://schemas.microsoft.com/office/drawing/2014/main" id="{5ADC1B5A-8105-FDA8-AD6B-30C79B281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9420" y="3482976"/>
            <a:ext cx="5554041" cy="3122487"/>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What the code of No Man's Sky says about procedural generation">
            <a:extLst>
              <a:ext uri="{FF2B5EF4-FFF2-40B4-BE49-F238E27FC236}">
                <a16:creationId xmlns:a16="http://schemas.microsoft.com/office/drawing/2014/main" id="{4013503E-491E-6418-ED86-751FED076A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DE5CDA3-63A8-1389-E815-DA57F40722EC}"/>
              </a:ext>
            </a:extLst>
          </p:cNvPr>
          <p:cNvPicPr>
            <a:picLocks noChangeAspect="1"/>
          </p:cNvPicPr>
          <p:nvPr/>
        </p:nvPicPr>
        <p:blipFill>
          <a:blip r:embed="rId4"/>
          <a:stretch>
            <a:fillRect/>
          </a:stretch>
        </p:blipFill>
        <p:spPr>
          <a:xfrm>
            <a:off x="974172" y="3797852"/>
            <a:ext cx="3990975" cy="2162293"/>
          </a:xfrm>
          <a:prstGeom prst="rect">
            <a:avLst/>
          </a:prstGeom>
        </p:spPr>
      </p:pic>
    </p:spTree>
    <p:extLst>
      <p:ext uri="{BB962C8B-B14F-4D97-AF65-F5344CB8AC3E}">
        <p14:creationId xmlns:p14="http://schemas.microsoft.com/office/powerpoint/2010/main" val="3280174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E275B2-3CFE-42D5-B3BD-8D3D3D7E9E71}"/>
              </a:ext>
            </a:extLst>
          </p:cNvPr>
          <p:cNvSpPr txBox="1">
            <a:spLocks/>
          </p:cNvSpPr>
          <p:nvPr/>
        </p:nvSpPr>
        <p:spPr>
          <a:xfrm>
            <a:off x="838200" y="365125"/>
            <a:ext cx="10515600" cy="1325563"/>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defTabSz="914400" eaLnBrk="1" hangingPunct="1"/>
            <a:r>
              <a:rPr lang="en-US" altLang="en-US" dirty="0"/>
              <a:t>2018</a:t>
            </a:r>
          </a:p>
        </p:txBody>
      </p:sp>
      <p:sp>
        <p:nvSpPr>
          <p:cNvPr id="4" name="Content Placeholder 2">
            <a:extLst>
              <a:ext uri="{FF2B5EF4-FFF2-40B4-BE49-F238E27FC236}">
                <a16:creationId xmlns:a16="http://schemas.microsoft.com/office/drawing/2014/main" id="{81E37D01-6429-47FF-91DB-DBE260A95E97}"/>
              </a:ext>
            </a:extLst>
          </p:cNvPr>
          <p:cNvSpPr txBox="1">
            <a:spLocks/>
          </p:cNvSpPr>
          <p:nvPr/>
        </p:nvSpPr>
        <p:spPr>
          <a:xfrm>
            <a:off x="838201" y="1825625"/>
            <a:ext cx="5024252" cy="4351338"/>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eaLnBrk="1" hangingPunct="1">
              <a:buFont typeface="Arial" panose="020B0604020202020204" pitchFamily="34" charset="0"/>
              <a:buNone/>
            </a:pPr>
            <a:r>
              <a:rPr lang="en-US" altLang="en-US" b="1" dirty="0" err="1"/>
              <a:t>RimWorld</a:t>
            </a:r>
            <a:endParaRPr lang="en-US" altLang="en-US" b="1" dirty="0"/>
          </a:p>
          <a:p>
            <a:pPr defTabSz="914400" eaLnBrk="1" hangingPunct="1"/>
            <a:r>
              <a:rPr lang="en-US" sz="1400" dirty="0">
                <a:solidFill>
                  <a:srgbClr val="202122"/>
                </a:solidFill>
                <a:latin typeface="Arial" panose="020B0604020202020204" pitchFamily="34" charset="0"/>
              </a:rPr>
              <a:t>T</a:t>
            </a:r>
            <a:r>
              <a:rPr lang="en-US" sz="1400" b="0" i="0" dirty="0">
                <a:solidFill>
                  <a:srgbClr val="202122"/>
                </a:solidFill>
                <a:effectLst/>
                <a:latin typeface="Arial" panose="020B0604020202020204" pitchFamily="34" charset="0"/>
              </a:rPr>
              <a:t>he game is an AI-powered “story generator,” where the game is used as the medium for players to experience narrative adventures.</a:t>
            </a:r>
          </a:p>
          <a:p>
            <a:pPr defTabSz="914400" eaLnBrk="1" hangingPunct="1"/>
            <a:r>
              <a:rPr lang="en-US" sz="1400" b="0" i="0" dirty="0">
                <a:solidFill>
                  <a:srgbClr val="202122"/>
                </a:solidFill>
                <a:effectLst/>
                <a:latin typeface="Arial" panose="020B0604020202020204" pitchFamily="34" charset="0"/>
              </a:rPr>
              <a:t>In-game events are procedurally generated by an </a:t>
            </a:r>
            <a:r>
              <a:rPr lang="en-US" sz="1400" b="0" i="0" u="none" strike="noStrike" dirty="0">
                <a:solidFill>
                  <a:srgbClr val="0645AD"/>
                </a:solidFill>
                <a:effectLst/>
                <a:latin typeface="Arial" panose="020B0604020202020204" pitchFamily="34" charset="0"/>
              </a:rPr>
              <a:t>AI storyteller</a:t>
            </a:r>
            <a:r>
              <a:rPr lang="en-US" sz="1400" b="0" i="0" dirty="0">
                <a:solidFill>
                  <a:srgbClr val="202122"/>
                </a:solidFill>
                <a:effectLst/>
                <a:latin typeface="Arial" panose="020B0604020202020204" pitchFamily="34" charset="0"/>
              </a:rPr>
              <a:t>, which is central to gameplay; game difficulty, event difficulty and difficulty progression depend on its settings.</a:t>
            </a:r>
            <a:endParaRPr lang="en-US" altLang="en-US" sz="1600" dirty="0"/>
          </a:p>
        </p:txBody>
      </p:sp>
      <p:pic>
        <p:nvPicPr>
          <p:cNvPr id="15362" name="Picture 2" descr="RimWorld (video game, survival, science fiction, colony management,  sandbox) reviews &amp; ratings - Glitchwave">
            <a:extLst>
              <a:ext uri="{FF2B5EF4-FFF2-40B4-BE49-F238E27FC236}">
                <a16:creationId xmlns:a16="http://schemas.microsoft.com/office/drawing/2014/main" id="{8AB98590-025F-959F-B1EE-721C58909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9652" y="365125"/>
            <a:ext cx="3743739" cy="561560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ve Played 'RimWorld' for 700 Hours (And I May Never Escape) | WIRED">
            <a:extLst>
              <a:ext uri="{FF2B5EF4-FFF2-40B4-BE49-F238E27FC236}">
                <a16:creationId xmlns:a16="http://schemas.microsoft.com/office/drawing/2014/main" id="{4A7F625B-306C-AC04-02FF-86EAC5DC88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62" y="4026832"/>
            <a:ext cx="4671433" cy="2447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076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E275B2-3CFE-42D5-B3BD-8D3D3D7E9E71}"/>
              </a:ext>
            </a:extLst>
          </p:cNvPr>
          <p:cNvSpPr txBox="1">
            <a:spLocks/>
          </p:cNvSpPr>
          <p:nvPr/>
        </p:nvSpPr>
        <p:spPr>
          <a:xfrm>
            <a:off x="838200" y="365125"/>
            <a:ext cx="10515600" cy="1325563"/>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defTabSz="914400" eaLnBrk="1" hangingPunct="1"/>
            <a:r>
              <a:rPr lang="en-US" altLang="en-US" dirty="0"/>
              <a:t>2019</a:t>
            </a:r>
          </a:p>
        </p:txBody>
      </p:sp>
      <p:sp>
        <p:nvSpPr>
          <p:cNvPr id="4" name="Content Placeholder 2">
            <a:extLst>
              <a:ext uri="{FF2B5EF4-FFF2-40B4-BE49-F238E27FC236}">
                <a16:creationId xmlns:a16="http://schemas.microsoft.com/office/drawing/2014/main" id="{81E37D01-6429-47FF-91DB-DBE260A95E97}"/>
              </a:ext>
            </a:extLst>
          </p:cNvPr>
          <p:cNvSpPr txBox="1">
            <a:spLocks/>
          </p:cNvSpPr>
          <p:nvPr/>
        </p:nvSpPr>
        <p:spPr>
          <a:xfrm>
            <a:off x="838201" y="1825625"/>
            <a:ext cx="5024252" cy="4351338"/>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eaLnBrk="1" hangingPunct="1">
              <a:buFont typeface="Arial" panose="020B0604020202020204" pitchFamily="34" charset="0"/>
              <a:buNone/>
            </a:pPr>
            <a:r>
              <a:rPr lang="en-US" altLang="en-US" b="1" dirty="0"/>
              <a:t>AI Dungeon</a:t>
            </a:r>
          </a:p>
          <a:p>
            <a:pPr defTabSz="914400" eaLnBrk="1" hangingPunct="1"/>
            <a:r>
              <a:rPr lang="en-US" altLang="en-US" sz="2000" dirty="0"/>
              <a:t>Open-ended storylines using LLMs (Large Language Models, specifically GPT-2, GPT-3)</a:t>
            </a:r>
          </a:p>
          <a:p>
            <a:pPr marL="0" indent="0" algn="l">
              <a:buNone/>
            </a:pPr>
            <a:endParaRPr lang="en-US" sz="1100" b="0" i="0" dirty="0">
              <a:solidFill>
                <a:srgbClr val="202122"/>
              </a:solidFill>
              <a:effectLst/>
              <a:latin typeface="Arial" panose="020B0604020202020204" pitchFamily="34" charset="0"/>
            </a:endParaRPr>
          </a:p>
          <a:p>
            <a:pPr marL="0" indent="0" algn="l">
              <a:buNone/>
            </a:pPr>
            <a:r>
              <a:rPr lang="en-US" sz="1100" b="0" i="0" dirty="0">
                <a:solidFill>
                  <a:srgbClr val="202122"/>
                </a:solidFill>
                <a:effectLst/>
                <a:latin typeface="Arial" panose="020B0604020202020204" pitchFamily="34" charset="0"/>
              </a:rPr>
              <a:t>After beginning an adventure, there are three main interaction methods that can be chosen for each of the player's pieces of text input:</a:t>
            </a:r>
          </a:p>
          <a:p>
            <a:pPr algn="l">
              <a:buFont typeface="Arial" panose="020B0604020202020204" pitchFamily="34" charset="0"/>
              <a:buChar char="•"/>
            </a:pPr>
            <a:r>
              <a:rPr lang="en-US" sz="1100" b="1" i="0" dirty="0">
                <a:solidFill>
                  <a:schemeClr val="accent1"/>
                </a:solidFill>
                <a:effectLst/>
                <a:latin typeface="Arial" panose="020B0604020202020204" pitchFamily="34" charset="0"/>
              </a:rPr>
              <a:t>Do: </a:t>
            </a:r>
            <a:r>
              <a:rPr lang="en-US" sz="1100" b="0" i="0" dirty="0">
                <a:solidFill>
                  <a:srgbClr val="202122"/>
                </a:solidFill>
                <a:effectLst/>
                <a:latin typeface="Arial" panose="020B0604020202020204" pitchFamily="34" charset="0"/>
              </a:rPr>
              <a:t>Must be followed by a verb, allowing the player to perform an action.</a:t>
            </a:r>
          </a:p>
          <a:p>
            <a:pPr algn="l">
              <a:buFont typeface="Arial" panose="020B0604020202020204" pitchFamily="34" charset="0"/>
              <a:buChar char="•"/>
            </a:pPr>
            <a:r>
              <a:rPr lang="en-US" sz="1100" b="1" i="0" dirty="0">
                <a:solidFill>
                  <a:schemeClr val="accent1"/>
                </a:solidFill>
                <a:effectLst/>
                <a:latin typeface="Arial" panose="020B0604020202020204" pitchFamily="34" charset="0"/>
              </a:rPr>
              <a:t>Say: </a:t>
            </a:r>
            <a:r>
              <a:rPr lang="en-US" sz="1100" b="0" i="0" dirty="0">
                <a:solidFill>
                  <a:srgbClr val="202122"/>
                </a:solidFill>
                <a:effectLst/>
                <a:latin typeface="Arial" panose="020B0604020202020204" pitchFamily="34" charset="0"/>
              </a:rPr>
              <a:t>Must be followed by dialog sentences, allowing players to communicate with other characters.</a:t>
            </a:r>
          </a:p>
          <a:p>
            <a:pPr algn="l">
              <a:buFont typeface="Arial" panose="020B0604020202020204" pitchFamily="34" charset="0"/>
              <a:buChar char="•"/>
            </a:pPr>
            <a:r>
              <a:rPr lang="en-US" sz="1100" b="1" i="0" dirty="0">
                <a:solidFill>
                  <a:schemeClr val="accent1"/>
                </a:solidFill>
                <a:effectLst/>
                <a:latin typeface="Arial" panose="020B0604020202020204" pitchFamily="34" charset="0"/>
              </a:rPr>
              <a:t>Story: </a:t>
            </a:r>
            <a:r>
              <a:rPr lang="en-US" sz="1100" b="0" i="0" dirty="0">
                <a:solidFill>
                  <a:srgbClr val="202122"/>
                </a:solidFill>
                <a:effectLst/>
                <a:latin typeface="Arial" panose="020B0604020202020204" pitchFamily="34" charset="0"/>
              </a:rPr>
              <a:t>Can be followed by sentences describing something that happens to progress the story, or that players want the AI to know for future events.</a:t>
            </a:r>
          </a:p>
          <a:p>
            <a:pPr marL="0" indent="0" algn="l">
              <a:buNone/>
            </a:pPr>
            <a:r>
              <a:rPr lang="en-US" sz="1100" b="0" i="0" dirty="0">
                <a:solidFill>
                  <a:srgbClr val="202122"/>
                </a:solidFill>
                <a:effectLst/>
                <a:latin typeface="Arial" panose="020B0604020202020204" pitchFamily="34" charset="0"/>
              </a:rPr>
              <a:t>The game's artificial intelligence allows it to adapt and respond to almost any action entered by the player.</a:t>
            </a:r>
          </a:p>
          <a:p>
            <a:pPr marL="0" indent="0" algn="l">
              <a:buNone/>
            </a:pPr>
            <a:r>
              <a:rPr lang="en-US" sz="1100" b="0" i="0" dirty="0">
                <a:solidFill>
                  <a:srgbClr val="202122"/>
                </a:solidFill>
                <a:effectLst/>
                <a:latin typeface="Arial" panose="020B0604020202020204" pitchFamily="34" charset="0"/>
              </a:rPr>
              <a:t>Providing blank input can also be used to prompt the AI to generate further content, and the game also provides players with options to </a:t>
            </a:r>
            <a:r>
              <a:rPr lang="en-US" sz="1100" b="0" i="0" u="none" strike="noStrike" dirty="0">
                <a:solidFill>
                  <a:srgbClr val="0645AD"/>
                </a:solidFill>
                <a:effectLst/>
                <a:latin typeface="Arial" panose="020B0604020202020204" pitchFamily="34" charset="0"/>
              </a:rPr>
              <a:t>undo/redo</a:t>
            </a:r>
            <a:r>
              <a:rPr lang="en-US" sz="1100" b="0" i="0" dirty="0">
                <a:solidFill>
                  <a:srgbClr val="202122"/>
                </a:solidFill>
                <a:effectLst/>
                <a:latin typeface="Arial" panose="020B0604020202020204" pitchFamily="34" charset="0"/>
              </a:rPr>
              <a:t> or modify recent events, in order to improve the game's narrative.</a:t>
            </a:r>
            <a:r>
              <a:rPr lang="en-US" sz="1100" b="0" i="0" baseline="30000" dirty="0">
                <a:solidFill>
                  <a:srgbClr val="0645AD"/>
                </a:solidFill>
                <a:effectLst/>
                <a:latin typeface="Arial" panose="020B0604020202020204" pitchFamily="34" charset="0"/>
              </a:rPr>
              <a:t> </a:t>
            </a:r>
            <a:r>
              <a:rPr lang="en-US" sz="1100" b="0" i="0" dirty="0">
                <a:solidFill>
                  <a:srgbClr val="202122"/>
                </a:solidFill>
                <a:effectLst/>
                <a:latin typeface="Arial" panose="020B0604020202020204" pitchFamily="34" charset="0"/>
              </a:rPr>
              <a:t>Players are also given an option to explicitly tell the AI what elements to "remember" for reference in future parts of their playthrough.</a:t>
            </a:r>
          </a:p>
          <a:p>
            <a:pPr marL="0" indent="0" defTabSz="914400" eaLnBrk="1" hangingPunct="1">
              <a:buNone/>
            </a:pPr>
            <a:endParaRPr lang="en-US" altLang="en-US" sz="1600" dirty="0"/>
          </a:p>
        </p:txBody>
      </p:sp>
      <p:pic>
        <p:nvPicPr>
          <p:cNvPr id="14338" name="Picture 2">
            <a:extLst>
              <a:ext uri="{FF2B5EF4-FFF2-40B4-BE49-F238E27FC236}">
                <a16:creationId xmlns:a16="http://schemas.microsoft.com/office/drawing/2014/main" id="{48049480-EB4B-FD37-1B90-4D5BB10BB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9192" y="293914"/>
            <a:ext cx="2616530" cy="261653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0267624D-859E-F350-6687-13055E30F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0977" y="3164704"/>
            <a:ext cx="4959226" cy="321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032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E8989D7D-A444-4E02-82FC-4C5BBE6702C9}"/>
              </a:ext>
            </a:extLst>
          </p:cNvPr>
          <p:cNvSpPr>
            <a:spLocks noGrp="1"/>
          </p:cNvSpPr>
          <p:nvPr>
            <p:ph type="title"/>
          </p:nvPr>
        </p:nvSpPr>
        <p:spPr>
          <a:xfrm>
            <a:off x="838200" y="352425"/>
            <a:ext cx="10515600" cy="1325563"/>
          </a:xfrm>
        </p:spPr>
        <p:txBody>
          <a:bodyPr/>
          <a:lstStyle/>
          <a:p>
            <a:pPr eaLnBrk="1" hangingPunct="1"/>
            <a:r>
              <a:rPr lang="en-US" altLang="en-US" sz="4000" dirty="0"/>
              <a:t>Homework due next </a:t>
            </a:r>
            <a:r>
              <a:rPr lang="en-US" altLang="en-US" sz="4000" b="1" dirty="0">
                <a:solidFill>
                  <a:schemeClr val="accent2"/>
                </a:solidFill>
              </a:rPr>
              <a:t>Wed, May 22</a:t>
            </a:r>
            <a:r>
              <a:rPr lang="en-US" altLang="en-US" sz="4000" b="1" baseline="30000" dirty="0">
                <a:solidFill>
                  <a:schemeClr val="accent2"/>
                </a:solidFill>
              </a:rPr>
              <a:t>nd</a:t>
            </a:r>
            <a:r>
              <a:rPr lang="en-US" altLang="en-US" sz="4000" b="1" dirty="0">
                <a:solidFill>
                  <a:schemeClr val="accent2"/>
                </a:solidFill>
              </a:rPr>
              <a:t> </a:t>
            </a:r>
            <a:endParaRPr lang="en-US" altLang="en-US" sz="4000" dirty="0"/>
          </a:p>
        </p:txBody>
      </p:sp>
      <p:sp>
        <p:nvSpPr>
          <p:cNvPr id="3" name="Content Placeholder 2">
            <a:extLst>
              <a:ext uri="{FF2B5EF4-FFF2-40B4-BE49-F238E27FC236}">
                <a16:creationId xmlns:a16="http://schemas.microsoft.com/office/drawing/2014/main" id="{F984D68B-FB2B-4359-A5C4-1CED9911D2A8}"/>
              </a:ext>
            </a:extLst>
          </p:cNvPr>
          <p:cNvSpPr>
            <a:spLocks noGrp="1"/>
          </p:cNvSpPr>
          <p:nvPr>
            <p:ph idx="1"/>
          </p:nvPr>
        </p:nvSpPr>
        <p:spPr>
          <a:xfrm>
            <a:off x="933450" y="2486025"/>
            <a:ext cx="11171238" cy="3690938"/>
          </a:xfrm>
        </p:spPr>
        <p:txBody>
          <a:bodyPr/>
          <a:lstStyle/>
          <a:p>
            <a:pPr marL="0" indent="0" eaLnBrk="1" hangingPunct="1">
              <a:lnSpc>
                <a:spcPct val="80000"/>
              </a:lnSpc>
              <a:buFont typeface="Arial" panose="020B0604020202020204" pitchFamily="34" charset="0"/>
              <a:buNone/>
              <a:defRPr/>
            </a:pPr>
            <a:r>
              <a:rPr lang="en-US" altLang="en-US" sz="3600" b="1" dirty="0"/>
              <a:t>Turn In</a:t>
            </a:r>
          </a:p>
          <a:p>
            <a:pPr marL="457200" lvl="1" indent="0" eaLnBrk="1" hangingPunct="1">
              <a:lnSpc>
                <a:spcPct val="80000"/>
              </a:lnSpc>
              <a:buFont typeface="Arial" panose="020B0604020202020204" pitchFamily="34" charset="0"/>
              <a:buNone/>
              <a:defRPr/>
            </a:pPr>
            <a:endParaRPr lang="en-US" altLang="en-US" sz="3200" dirty="0"/>
          </a:p>
          <a:p>
            <a:pPr marL="457200" lvl="1" indent="0" eaLnBrk="1" hangingPunct="1">
              <a:lnSpc>
                <a:spcPct val="80000"/>
              </a:lnSpc>
              <a:buNone/>
              <a:defRPr/>
            </a:pPr>
            <a:r>
              <a:rPr lang="en-US" altLang="en-US" sz="3200" b="1" dirty="0">
                <a:solidFill>
                  <a:schemeClr val="accent2"/>
                </a:solidFill>
              </a:rPr>
              <a:t>Electronic document in Moodle.</a:t>
            </a:r>
          </a:p>
          <a:p>
            <a:pPr marL="457200" lvl="1" indent="0" eaLnBrk="1" hangingPunct="1">
              <a:lnSpc>
                <a:spcPct val="80000"/>
              </a:lnSpc>
              <a:buNone/>
              <a:defRPr/>
            </a:pPr>
            <a:r>
              <a:rPr lang="en-US" altLang="en-US" sz="3200" dirty="0"/>
              <a:t>Submit a Word doc (you must use the template).</a:t>
            </a:r>
          </a:p>
          <a:p>
            <a:pPr marL="457200" lvl="1" indent="0" eaLnBrk="1" hangingPunct="1">
              <a:lnSpc>
                <a:spcPct val="80000"/>
              </a:lnSpc>
              <a:buFont typeface="Arial" panose="020B0604020202020204" pitchFamily="34" charset="0"/>
              <a:buNone/>
              <a:defRPr/>
            </a:pPr>
            <a:endParaRPr lang="en-US" altLang="en-US" sz="3200" dirty="0"/>
          </a:p>
          <a:p>
            <a:pPr marL="457200" lvl="1" indent="0" eaLnBrk="1" hangingPunct="1">
              <a:lnSpc>
                <a:spcPct val="80000"/>
              </a:lnSpc>
              <a:buFont typeface="Arial" panose="020B0604020202020204" pitchFamily="34" charset="0"/>
              <a:buNone/>
              <a:defRPr/>
            </a:pPr>
            <a:r>
              <a:rPr lang="en-US" altLang="en-US" sz="3200" b="1" dirty="0"/>
              <a:t>No late submissions on this HW.</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6EFA19B6-CC3E-4EB6-88AA-F1D8C8D45AB9}"/>
              </a:ext>
            </a:extLst>
          </p:cNvPr>
          <p:cNvSpPr>
            <a:spLocks noGrp="1"/>
          </p:cNvSpPr>
          <p:nvPr>
            <p:ph type="title"/>
          </p:nvPr>
        </p:nvSpPr>
        <p:spPr/>
        <p:txBody>
          <a:bodyPr/>
          <a:lstStyle/>
          <a:p>
            <a:pPr algn="ctr" eaLnBrk="1" hangingPunct="1"/>
            <a:r>
              <a:rPr lang="en-US" altLang="en-US" b="1"/>
              <a:t>The Present</a:t>
            </a:r>
          </a:p>
        </p:txBody>
      </p:sp>
      <p:sp>
        <p:nvSpPr>
          <p:cNvPr id="3" name="Content Placeholder 2">
            <a:extLst>
              <a:ext uri="{FF2B5EF4-FFF2-40B4-BE49-F238E27FC236}">
                <a16:creationId xmlns:a16="http://schemas.microsoft.com/office/drawing/2014/main" id="{9880277E-0903-4CB1-8960-CC2C97093539}"/>
              </a:ext>
            </a:extLst>
          </p:cNvPr>
          <p:cNvSpPr>
            <a:spLocks noGrp="1"/>
          </p:cNvSpPr>
          <p:nvPr>
            <p:ph idx="1"/>
          </p:nvPr>
        </p:nvSpPr>
        <p:spPr/>
        <p:txBody>
          <a:bodyPr/>
          <a:lstStyle/>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r>
              <a:rPr lang="en-US" altLang="en-US" sz="3600"/>
              <a:t>Suggestions?</a:t>
            </a:r>
          </a:p>
        </p:txBody>
      </p:sp>
      <p:graphicFrame>
        <p:nvGraphicFramePr>
          <p:cNvPr id="41988" name="Object 9">
            <a:extLst>
              <a:ext uri="{FF2B5EF4-FFF2-40B4-BE49-F238E27FC236}">
                <a16:creationId xmlns:a16="http://schemas.microsoft.com/office/drawing/2014/main" id="{C56CEB36-0336-4E15-8B8F-FE00E756EBF4}"/>
              </a:ext>
            </a:extLst>
          </p:cNvPr>
          <p:cNvGraphicFramePr>
            <a:graphicFrameLocks noGrp="1" noChangeAspect="1"/>
          </p:cNvGraphicFramePr>
          <p:nvPr>
            <p:ph idx="1"/>
          </p:nvPr>
        </p:nvGraphicFramePr>
        <p:xfrm>
          <a:off x="4221163" y="2027238"/>
          <a:ext cx="3949700" cy="3949700"/>
        </p:xfrm>
        <a:graphic>
          <a:graphicData uri="http://schemas.openxmlformats.org/presentationml/2006/ole">
            <mc:AlternateContent xmlns:mc="http://schemas.openxmlformats.org/markup-compatibility/2006">
              <mc:Choice xmlns:v="urn:schemas-microsoft-com:vml" Requires="v">
                <p:oleObj name="Image" r:id="rId2" imgW="3949206" imgH="3949206" progId="Photoshop.Image.10">
                  <p:embed/>
                </p:oleObj>
              </mc:Choice>
              <mc:Fallback>
                <p:oleObj name="Image" r:id="rId2" imgW="3949206" imgH="3949206" progId="Photoshop.Image.10">
                  <p:embed/>
                  <p:pic>
                    <p:nvPicPr>
                      <p:cNvPr id="0" name="Object 9"/>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163" y="2027238"/>
                        <a:ext cx="3949700" cy="394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00FC100C-65BD-43A0-A46D-E4CC29500A59}"/>
              </a:ext>
            </a:extLst>
          </p:cNvPr>
          <p:cNvSpPr>
            <a:spLocks noGrp="1"/>
          </p:cNvSpPr>
          <p:nvPr>
            <p:ph type="title"/>
          </p:nvPr>
        </p:nvSpPr>
        <p:spPr/>
        <p:txBody>
          <a:bodyPr/>
          <a:lstStyle/>
          <a:p>
            <a:pPr eaLnBrk="1" hangingPunct="1"/>
            <a:r>
              <a:rPr lang="en-US" altLang="en-US" dirty="0"/>
              <a:t>Optional Readings</a:t>
            </a:r>
          </a:p>
        </p:txBody>
      </p:sp>
      <p:sp>
        <p:nvSpPr>
          <p:cNvPr id="3" name="Content Placeholder 2">
            <a:extLst>
              <a:ext uri="{FF2B5EF4-FFF2-40B4-BE49-F238E27FC236}">
                <a16:creationId xmlns:a16="http://schemas.microsoft.com/office/drawing/2014/main" id="{C6335E4D-6B99-4B10-892E-085F95E298F4}"/>
              </a:ext>
            </a:extLst>
          </p:cNvPr>
          <p:cNvSpPr>
            <a:spLocks noGrp="1"/>
          </p:cNvSpPr>
          <p:nvPr>
            <p:ph idx="1"/>
          </p:nvPr>
        </p:nvSpPr>
        <p:spPr>
          <a:xfrm>
            <a:off x="4359275" y="2767013"/>
            <a:ext cx="7562850" cy="2417762"/>
          </a:xfrm>
        </p:spPr>
        <p:txBody>
          <a:bodyPr/>
          <a:lstStyle/>
          <a:p>
            <a:pPr marL="0" indent="0" eaLnBrk="1" hangingPunct="1">
              <a:buNone/>
            </a:pPr>
            <a:r>
              <a:rPr lang="en-US" altLang="en-US" sz="4000" dirty="0">
                <a:hlinkClick r:id="rId2"/>
              </a:rPr>
              <a:t>www.gameaipro.com</a:t>
            </a:r>
            <a:endParaRPr lang="en-US" altLang="en-US" sz="4000" dirty="0"/>
          </a:p>
          <a:p>
            <a:pPr marL="0" indent="0" eaLnBrk="1" hangingPunct="1">
              <a:buNone/>
            </a:pPr>
            <a:r>
              <a:rPr lang="en-US" altLang="en-US" dirty="0"/>
              <a:t>GAIP 1, Ch 1: What is Game AI? </a:t>
            </a:r>
          </a:p>
          <a:p>
            <a:pPr marL="0" indent="0" eaLnBrk="1" hangingPunct="1">
              <a:buNone/>
            </a:pPr>
            <a:r>
              <a:rPr lang="en-US" altLang="en-US" dirty="0"/>
              <a:t>GAIP 2, Ch 1: Game AI Appreciation, Revisited</a:t>
            </a:r>
          </a:p>
          <a:p>
            <a:pPr marL="0" indent="0" eaLnBrk="1" hangingPunct="1">
              <a:buNone/>
            </a:pPr>
            <a:r>
              <a:rPr lang="en-US" altLang="en-US" dirty="0"/>
              <a:t>GAIP 1, Ch 5: Structural Architecture</a:t>
            </a:r>
          </a:p>
          <a:p>
            <a:pPr marL="0" indent="0" eaLnBrk="1" hangingPunct="1">
              <a:buNone/>
            </a:pPr>
            <a:r>
              <a:rPr lang="en-US" altLang="en-US" dirty="0"/>
              <a:t>GAIP 1, Ch 9: An Introduction to Utility Theory</a:t>
            </a:r>
            <a:endParaRPr lang="en-US" altLang="en-US" b="1" dirty="0"/>
          </a:p>
        </p:txBody>
      </p:sp>
      <p:pic>
        <p:nvPicPr>
          <p:cNvPr id="45060" name="Picture 3">
            <a:extLst>
              <a:ext uri="{FF2B5EF4-FFF2-40B4-BE49-F238E27FC236}">
                <a16:creationId xmlns:a16="http://schemas.microsoft.com/office/drawing/2014/main" id="{1B2E6E8D-F1D7-4D51-AEEF-16BEE2F335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3238" y="2857883"/>
            <a:ext cx="2068512" cy="255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48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F6F3DD28-43D8-4239-B913-32A1215F30D0}"/>
              </a:ext>
            </a:extLst>
          </p:cNvPr>
          <p:cNvSpPr>
            <a:spLocks noGrp="1"/>
          </p:cNvSpPr>
          <p:nvPr>
            <p:ph type="title"/>
          </p:nvPr>
        </p:nvSpPr>
        <p:spPr>
          <a:xfrm>
            <a:off x="838199" y="352425"/>
            <a:ext cx="11083925" cy="1325563"/>
          </a:xfrm>
        </p:spPr>
        <p:txBody>
          <a:bodyPr/>
          <a:lstStyle/>
          <a:p>
            <a:pPr eaLnBrk="1" hangingPunct="1"/>
            <a:r>
              <a:rPr lang="en-US" altLang="en-US" sz="3600" dirty="0"/>
              <a:t>Written Assignment due </a:t>
            </a:r>
            <a:r>
              <a:rPr lang="en-US" altLang="en-US" sz="3600" b="1" dirty="0">
                <a:solidFill>
                  <a:schemeClr val="accent2"/>
                </a:solidFill>
              </a:rPr>
              <a:t>Wed, May 22</a:t>
            </a:r>
            <a:r>
              <a:rPr lang="en-US" altLang="en-US" sz="3600" b="1" baseline="30000" dirty="0">
                <a:solidFill>
                  <a:schemeClr val="accent2"/>
                </a:solidFill>
              </a:rPr>
              <a:t>nd</a:t>
            </a:r>
            <a:r>
              <a:rPr lang="en-US" altLang="en-US" sz="3600" b="1" dirty="0">
                <a:solidFill>
                  <a:schemeClr val="accent2"/>
                </a:solidFill>
              </a:rPr>
              <a:t> </a:t>
            </a:r>
            <a:r>
              <a:rPr lang="en-US" altLang="en-US" sz="2000" b="1" dirty="0">
                <a:solidFill>
                  <a:schemeClr val="accent2"/>
                </a:solidFill>
              </a:rPr>
              <a:t>(TURN IT IN OR GET DROPPED)</a:t>
            </a:r>
            <a:endParaRPr lang="en-US" altLang="en-US" sz="3600"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911E621B-299C-4262-ADB0-D5FFBA31F70F}"/>
              </a:ext>
            </a:extLst>
          </p:cNvPr>
          <p:cNvSpPr>
            <a:spLocks noGrp="1"/>
          </p:cNvSpPr>
          <p:nvPr>
            <p:ph idx="1"/>
          </p:nvPr>
        </p:nvSpPr>
        <p:spPr>
          <a:xfrm>
            <a:off x="1438275" y="1739900"/>
            <a:ext cx="10483850" cy="4437063"/>
          </a:xfrm>
        </p:spPr>
        <p:txBody>
          <a:bodyPr/>
          <a:lstStyle/>
          <a:p>
            <a:pPr marL="457200" lvl="1" indent="0" eaLnBrk="1" hangingPunct="1">
              <a:lnSpc>
                <a:spcPct val="80000"/>
              </a:lnSpc>
              <a:buFont typeface="Arial" panose="020B0604020202020204" pitchFamily="34" charset="0"/>
              <a:buNone/>
              <a:defRPr/>
            </a:pPr>
            <a:r>
              <a:rPr lang="en-US" altLang="en-US" sz="1800" b="1" dirty="0"/>
              <a:t>Step 1:</a:t>
            </a:r>
            <a:endParaRPr lang="en-US" altLang="en-US" sz="1800" dirty="0"/>
          </a:p>
          <a:p>
            <a:pPr lvl="1" eaLnBrk="1" hangingPunct="1">
              <a:lnSpc>
                <a:spcPct val="80000"/>
              </a:lnSpc>
              <a:buFontTx/>
              <a:buNone/>
              <a:defRPr/>
            </a:pPr>
            <a:r>
              <a:rPr lang="en-US" altLang="en-US" sz="1800" dirty="0"/>
              <a:t>	Watch this 27min GDC talk: “30 Things I Hate About Your Game Pitch”</a:t>
            </a:r>
          </a:p>
          <a:p>
            <a:pPr lvl="1" eaLnBrk="1" hangingPunct="1">
              <a:lnSpc>
                <a:spcPct val="80000"/>
              </a:lnSpc>
              <a:buFontTx/>
              <a:buNone/>
              <a:defRPr/>
            </a:pPr>
            <a:r>
              <a:rPr lang="en-US" altLang="en-US" sz="1800" dirty="0"/>
              <a:t>	(</a:t>
            </a:r>
            <a:r>
              <a:rPr lang="en-US" sz="1800" dirty="0">
                <a:hlinkClick r:id="rId2"/>
              </a:rPr>
              <a:t>https://www.youtube.com/watch?v=4LTtr45y7P0</a:t>
            </a:r>
            <a:r>
              <a:rPr lang="en-US" altLang="en-US" sz="1800" dirty="0"/>
              <a:t>)</a:t>
            </a:r>
          </a:p>
          <a:p>
            <a:pPr marL="457200" lvl="1" indent="0" eaLnBrk="1" hangingPunct="1">
              <a:lnSpc>
                <a:spcPct val="80000"/>
              </a:lnSpc>
              <a:buFont typeface="Arial" panose="020B0604020202020204" pitchFamily="34" charset="0"/>
              <a:buNone/>
              <a:defRPr/>
            </a:pPr>
            <a:r>
              <a:rPr lang="en-US" altLang="en-US" sz="1800" b="1" dirty="0"/>
              <a:t>Step 2:</a:t>
            </a:r>
            <a:endParaRPr lang="en-US" altLang="en-US" sz="1800" dirty="0"/>
          </a:p>
          <a:p>
            <a:pPr lvl="1" eaLnBrk="1" hangingPunct="1">
              <a:lnSpc>
                <a:spcPct val="80000"/>
              </a:lnSpc>
              <a:buFontTx/>
              <a:buNone/>
              <a:defRPr/>
            </a:pPr>
            <a:r>
              <a:rPr lang="en-US" altLang="en-US" sz="1800" dirty="0"/>
              <a:t>	Brainstorm a list of “Things I Hate About Your Game AI”.</a:t>
            </a:r>
          </a:p>
          <a:p>
            <a:pPr lvl="1" eaLnBrk="1" hangingPunct="1">
              <a:lnSpc>
                <a:spcPct val="80000"/>
              </a:lnSpc>
              <a:buFontTx/>
              <a:buNone/>
              <a:defRPr/>
            </a:pPr>
            <a:r>
              <a:rPr lang="en-US" altLang="en-US" sz="1800" dirty="0"/>
              <a:t>	Research terrible game AI and what people are complaining about. Add to your list.</a:t>
            </a:r>
          </a:p>
          <a:p>
            <a:pPr lvl="1" eaLnBrk="1" hangingPunct="1">
              <a:lnSpc>
                <a:spcPct val="80000"/>
              </a:lnSpc>
              <a:buNone/>
              <a:defRPr/>
            </a:pPr>
            <a:r>
              <a:rPr lang="en-US" altLang="en-US" sz="1800" dirty="0">
                <a:solidFill>
                  <a:srgbClr val="C00000"/>
                </a:solidFill>
              </a:rPr>
              <a:t>	Use </a:t>
            </a:r>
            <a:r>
              <a:rPr lang="en-US" altLang="en-US" sz="1800" dirty="0" err="1">
                <a:solidFill>
                  <a:srgbClr val="C00000"/>
                </a:solidFill>
              </a:rPr>
              <a:t>ChatGPT</a:t>
            </a:r>
            <a:r>
              <a:rPr lang="en-US" altLang="en-US" sz="1800" dirty="0">
                <a:solidFill>
                  <a:srgbClr val="C00000"/>
                </a:solidFill>
              </a:rPr>
              <a:t> and document all prompts and responses at the end of the doc you turn in.</a:t>
            </a:r>
            <a:endParaRPr lang="en-US" altLang="en-US" sz="1800" dirty="0"/>
          </a:p>
          <a:p>
            <a:pPr marL="457200" lvl="1" indent="0" eaLnBrk="1" hangingPunct="1">
              <a:lnSpc>
                <a:spcPct val="80000"/>
              </a:lnSpc>
              <a:buFont typeface="Arial" panose="020B0604020202020204" pitchFamily="34" charset="0"/>
              <a:buNone/>
              <a:defRPr/>
            </a:pPr>
            <a:r>
              <a:rPr lang="en-US" altLang="en-US" sz="1800" b="1" dirty="0"/>
              <a:t>Step 3:</a:t>
            </a:r>
          </a:p>
          <a:p>
            <a:pPr lvl="1" eaLnBrk="1" hangingPunct="1">
              <a:lnSpc>
                <a:spcPct val="80000"/>
              </a:lnSpc>
              <a:buFontTx/>
              <a:buNone/>
              <a:defRPr/>
            </a:pPr>
            <a:r>
              <a:rPr lang="en-US" altLang="en-US" sz="1800" dirty="0"/>
              <a:t>	Decide on </a:t>
            </a:r>
            <a:r>
              <a:rPr lang="en-US" altLang="en-US" sz="1800" dirty="0">
                <a:solidFill>
                  <a:schemeClr val="accent1"/>
                </a:solidFill>
              </a:rPr>
              <a:t>10</a:t>
            </a:r>
            <a:r>
              <a:rPr lang="en-US" altLang="en-US" sz="1800" dirty="0"/>
              <a:t> to write about. Your title is “10 Things I Hate About Your Game AI”.</a:t>
            </a:r>
            <a:endParaRPr lang="en-US" altLang="en-US" sz="1800" b="1" dirty="0"/>
          </a:p>
          <a:p>
            <a:pPr lvl="1" eaLnBrk="1" hangingPunct="1">
              <a:lnSpc>
                <a:spcPct val="80000"/>
              </a:lnSpc>
              <a:buFontTx/>
              <a:buNone/>
              <a:defRPr/>
            </a:pPr>
            <a:r>
              <a:rPr lang="en-US" altLang="en-US" sz="1800" dirty="0"/>
              <a:t>	Each item needs a </a:t>
            </a:r>
            <a:r>
              <a:rPr lang="en-US" altLang="en-US" sz="1800" dirty="0">
                <a:solidFill>
                  <a:schemeClr val="accent1"/>
                </a:solidFill>
              </a:rPr>
              <a:t>descriptive title header</a:t>
            </a:r>
            <a:r>
              <a:rPr lang="en-US" altLang="en-US" sz="1800" dirty="0"/>
              <a:t>, like “Getting shot in the back is not fun”.</a:t>
            </a:r>
          </a:p>
          <a:p>
            <a:pPr lvl="1" eaLnBrk="1" hangingPunct="1">
              <a:lnSpc>
                <a:spcPct val="80000"/>
              </a:lnSpc>
              <a:buFontTx/>
              <a:buNone/>
              <a:defRPr/>
            </a:pPr>
            <a:r>
              <a:rPr lang="en-US" altLang="en-US" sz="1800" dirty="0"/>
              <a:t>	Each item must have </a:t>
            </a:r>
            <a:r>
              <a:rPr lang="en-US" altLang="en-US" sz="1800" dirty="0">
                <a:solidFill>
                  <a:schemeClr val="accent1"/>
                </a:solidFill>
              </a:rPr>
              <a:t>4 to 8+ sentences </a:t>
            </a:r>
            <a:r>
              <a:rPr lang="en-US" altLang="en-US" sz="1800" dirty="0"/>
              <a:t>explaining:</a:t>
            </a:r>
          </a:p>
          <a:p>
            <a:pPr lvl="1" eaLnBrk="1" hangingPunct="1">
              <a:lnSpc>
                <a:spcPct val="80000"/>
              </a:lnSpc>
              <a:buFontTx/>
              <a:buNone/>
              <a:defRPr/>
            </a:pPr>
            <a:r>
              <a:rPr lang="en-US" altLang="en-US" sz="1800" dirty="0"/>
              <a:t>		1. What is the thing you hate (or your “beef”).</a:t>
            </a:r>
          </a:p>
          <a:p>
            <a:pPr lvl="1" eaLnBrk="1" hangingPunct="1">
              <a:lnSpc>
                <a:spcPct val="80000"/>
              </a:lnSpc>
              <a:buFontTx/>
              <a:buNone/>
              <a:defRPr/>
            </a:pPr>
            <a:r>
              <a:rPr lang="en-US" altLang="en-US" sz="1800" dirty="0"/>
              <a:t>		2. Why you hate it.</a:t>
            </a:r>
          </a:p>
          <a:p>
            <a:pPr lvl="1" eaLnBrk="1" hangingPunct="1">
              <a:lnSpc>
                <a:spcPct val="80000"/>
              </a:lnSpc>
              <a:buFontTx/>
              <a:buNone/>
              <a:defRPr/>
            </a:pPr>
            <a:r>
              <a:rPr lang="en-US" altLang="en-US" sz="1800" dirty="0"/>
              <a:t>		3. One or more examples from a real game.</a:t>
            </a:r>
          </a:p>
          <a:p>
            <a:pPr lvl="1" eaLnBrk="1" hangingPunct="1">
              <a:lnSpc>
                <a:spcPct val="80000"/>
              </a:lnSpc>
              <a:buFontTx/>
              <a:buNone/>
              <a:defRPr/>
            </a:pPr>
            <a:r>
              <a:rPr lang="en-US" altLang="en-US" sz="1800" dirty="0"/>
              <a:t>		4. (optional) Provide a solution.</a:t>
            </a:r>
          </a:p>
          <a:p>
            <a:pPr lvl="1" eaLnBrk="1" hangingPunct="1">
              <a:lnSpc>
                <a:spcPct val="80000"/>
              </a:lnSpc>
              <a:buFontTx/>
              <a:buNone/>
              <a:defRPr/>
            </a:pPr>
            <a:endParaRPr lang="en-US" altLang="en-US" sz="1800" dirty="0"/>
          </a:p>
          <a:p>
            <a:pPr marL="457200" lvl="1" indent="0" eaLnBrk="1" hangingPunct="1">
              <a:lnSpc>
                <a:spcPct val="80000"/>
              </a:lnSpc>
              <a:buFont typeface="Arial" panose="020B0604020202020204" pitchFamily="34" charset="0"/>
              <a:buNone/>
              <a:defRPr/>
            </a:pPr>
            <a:r>
              <a:rPr lang="en-US" altLang="en-US" sz="1800" b="1" dirty="0"/>
              <a:t>Note: </a:t>
            </a:r>
            <a:r>
              <a:rPr lang="en-US" altLang="en-US" sz="1800" dirty="0"/>
              <a:t>Points deducted for incomprehensible writing, poor grammar, and/or spelling mistakes. </a:t>
            </a:r>
          </a:p>
        </p:txBody>
      </p:sp>
    </p:spTree>
    <p:extLst>
      <p:ext uri="{BB962C8B-B14F-4D97-AF65-F5344CB8AC3E}">
        <p14:creationId xmlns:p14="http://schemas.microsoft.com/office/powerpoint/2010/main" val="261257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16" end="16"/>
                                            </p:txEl>
                                          </p:spTgt>
                                        </p:tgtEl>
                                        <p:attrNameLst>
                                          <p:attrName>style.visibility</p:attrName>
                                        </p:attrNameLst>
                                      </p:cBhvr>
                                      <p:to>
                                        <p:strVal val="visible"/>
                                      </p:to>
                                    </p:set>
                                    <p:animEffect transition="in" filter="fade">
                                      <p:cBhvr>
                                        <p:cTn id="58"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E8989D7D-A444-4E02-82FC-4C5BBE6702C9}"/>
              </a:ext>
            </a:extLst>
          </p:cNvPr>
          <p:cNvSpPr>
            <a:spLocks noGrp="1"/>
          </p:cNvSpPr>
          <p:nvPr>
            <p:ph type="title"/>
          </p:nvPr>
        </p:nvSpPr>
        <p:spPr>
          <a:xfrm>
            <a:off x="838200" y="352425"/>
            <a:ext cx="10515600" cy="1325563"/>
          </a:xfrm>
        </p:spPr>
        <p:txBody>
          <a:bodyPr/>
          <a:lstStyle/>
          <a:p>
            <a:pPr eaLnBrk="1" hangingPunct="1"/>
            <a:r>
              <a:rPr lang="en-US" altLang="en-US" sz="4000" dirty="0"/>
              <a:t>Homework due next </a:t>
            </a:r>
            <a:r>
              <a:rPr lang="en-US" altLang="en-US" sz="4000" b="1" dirty="0">
                <a:solidFill>
                  <a:schemeClr val="accent2"/>
                </a:solidFill>
              </a:rPr>
              <a:t>Wed</a:t>
            </a:r>
            <a:r>
              <a:rPr lang="en-US" altLang="en-US" sz="4000" b="1">
                <a:solidFill>
                  <a:schemeClr val="accent2"/>
                </a:solidFill>
              </a:rPr>
              <a:t>, May 22</a:t>
            </a:r>
            <a:r>
              <a:rPr lang="en-US" altLang="en-US" sz="4000" b="1" baseline="30000">
                <a:solidFill>
                  <a:schemeClr val="accent2"/>
                </a:solidFill>
              </a:rPr>
              <a:t>nd</a:t>
            </a:r>
            <a:r>
              <a:rPr lang="en-US" altLang="en-US" sz="4000" b="1">
                <a:solidFill>
                  <a:schemeClr val="accent2"/>
                </a:solidFill>
              </a:rPr>
              <a:t> </a:t>
            </a:r>
            <a:endParaRPr lang="en-US" altLang="en-US" sz="4000" dirty="0"/>
          </a:p>
        </p:txBody>
      </p:sp>
      <p:sp>
        <p:nvSpPr>
          <p:cNvPr id="3" name="Content Placeholder 2">
            <a:extLst>
              <a:ext uri="{FF2B5EF4-FFF2-40B4-BE49-F238E27FC236}">
                <a16:creationId xmlns:a16="http://schemas.microsoft.com/office/drawing/2014/main" id="{F984D68B-FB2B-4359-A5C4-1CED9911D2A8}"/>
              </a:ext>
            </a:extLst>
          </p:cNvPr>
          <p:cNvSpPr>
            <a:spLocks noGrp="1"/>
          </p:cNvSpPr>
          <p:nvPr>
            <p:ph idx="1"/>
          </p:nvPr>
        </p:nvSpPr>
        <p:spPr>
          <a:xfrm>
            <a:off x="933450" y="2486025"/>
            <a:ext cx="11171238" cy="3690938"/>
          </a:xfrm>
        </p:spPr>
        <p:txBody>
          <a:bodyPr/>
          <a:lstStyle/>
          <a:p>
            <a:pPr marL="0" indent="0" eaLnBrk="1" hangingPunct="1">
              <a:lnSpc>
                <a:spcPct val="80000"/>
              </a:lnSpc>
              <a:buFont typeface="Arial" panose="020B0604020202020204" pitchFamily="34" charset="0"/>
              <a:buNone/>
              <a:defRPr/>
            </a:pPr>
            <a:r>
              <a:rPr lang="en-US" altLang="en-US" sz="3600" b="1" dirty="0"/>
              <a:t>Turn In</a:t>
            </a:r>
          </a:p>
          <a:p>
            <a:pPr marL="457200" lvl="1" indent="0" eaLnBrk="1" hangingPunct="1">
              <a:lnSpc>
                <a:spcPct val="80000"/>
              </a:lnSpc>
              <a:buFont typeface="Arial" panose="020B0604020202020204" pitchFamily="34" charset="0"/>
              <a:buNone/>
              <a:defRPr/>
            </a:pPr>
            <a:endParaRPr lang="en-US" altLang="en-US" sz="3200" dirty="0"/>
          </a:p>
          <a:p>
            <a:pPr marL="457200" lvl="1" indent="0" eaLnBrk="1" hangingPunct="1">
              <a:lnSpc>
                <a:spcPct val="80000"/>
              </a:lnSpc>
              <a:buNone/>
              <a:defRPr/>
            </a:pPr>
            <a:r>
              <a:rPr lang="en-US" altLang="en-US" sz="3200" b="1" dirty="0">
                <a:solidFill>
                  <a:schemeClr val="accent2"/>
                </a:solidFill>
              </a:rPr>
              <a:t>Electronic document in Moodle.</a:t>
            </a:r>
          </a:p>
          <a:p>
            <a:pPr marL="457200" lvl="1" indent="0" eaLnBrk="1" hangingPunct="1">
              <a:lnSpc>
                <a:spcPct val="80000"/>
              </a:lnSpc>
              <a:buNone/>
              <a:defRPr/>
            </a:pPr>
            <a:r>
              <a:rPr lang="en-US" altLang="en-US" sz="3200" dirty="0"/>
              <a:t>Submit a Word doc (you must use the template).</a:t>
            </a:r>
          </a:p>
          <a:p>
            <a:pPr marL="457200" lvl="1" indent="0" eaLnBrk="1" hangingPunct="1">
              <a:lnSpc>
                <a:spcPct val="80000"/>
              </a:lnSpc>
              <a:buFont typeface="Arial" panose="020B0604020202020204" pitchFamily="34" charset="0"/>
              <a:buNone/>
              <a:defRPr/>
            </a:pPr>
            <a:endParaRPr lang="en-US" altLang="en-US" sz="3200" dirty="0"/>
          </a:p>
          <a:p>
            <a:pPr marL="457200" lvl="1" indent="0" eaLnBrk="1" hangingPunct="1">
              <a:lnSpc>
                <a:spcPct val="80000"/>
              </a:lnSpc>
              <a:buFont typeface="Arial" panose="020B0604020202020204" pitchFamily="34" charset="0"/>
              <a:buNone/>
              <a:defRPr/>
            </a:pPr>
            <a:r>
              <a:rPr lang="en-US" altLang="en-US" sz="3200" b="1" dirty="0"/>
              <a:t>No late submissions on this HW.</a:t>
            </a:r>
          </a:p>
        </p:txBody>
      </p:sp>
    </p:spTree>
    <p:extLst>
      <p:ext uri="{BB962C8B-B14F-4D97-AF65-F5344CB8AC3E}">
        <p14:creationId xmlns:p14="http://schemas.microsoft.com/office/powerpoint/2010/main" val="41227481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8C1F557B-DD3A-45B4-9B40-9527944365CE}"/>
              </a:ext>
            </a:extLst>
          </p:cNvPr>
          <p:cNvSpPr>
            <a:spLocks noGrp="1"/>
          </p:cNvSpPr>
          <p:nvPr>
            <p:ph type="title"/>
          </p:nvPr>
        </p:nvSpPr>
        <p:spPr>
          <a:xfrm>
            <a:off x="838200" y="352425"/>
            <a:ext cx="10515600" cy="1325563"/>
          </a:xfrm>
        </p:spPr>
        <p:txBody>
          <a:bodyPr/>
          <a:lstStyle/>
          <a:p>
            <a:pPr eaLnBrk="1" hangingPunct="1"/>
            <a:r>
              <a:rPr lang="en-US" altLang="en-US" b="1">
                <a:solidFill>
                  <a:schemeClr val="accent2"/>
                </a:solidFill>
              </a:rPr>
              <a:t>Goals</a:t>
            </a:r>
            <a:r>
              <a:rPr lang="en-US" altLang="en-US"/>
              <a:t> of an AI programmer</a:t>
            </a:r>
          </a:p>
        </p:txBody>
      </p:sp>
      <p:sp>
        <p:nvSpPr>
          <p:cNvPr id="3" name="Content Placeholder 2">
            <a:extLst>
              <a:ext uri="{FF2B5EF4-FFF2-40B4-BE49-F238E27FC236}">
                <a16:creationId xmlns:a16="http://schemas.microsoft.com/office/drawing/2014/main" id="{A83BA2A5-9F0F-49FF-980C-5B6F934BABEA}"/>
              </a:ext>
            </a:extLst>
          </p:cNvPr>
          <p:cNvSpPr>
            <a:spLocks noGrp="1"/>
          </p:cNvSpPr>
          <p:nvPr>
            <p:ph idx="1"/>
          </p:nvPr>
        </p:nvSpPr>
        <p:spPr>
          <a:xfrm>
            <a:off x="2224088" y="2135188"/>
            <a:ext cx="9698037" cy="4041775"/>
          </a:xfrm>
        </p:spPr>
        <p:txBody>
          <a:bodyPr/>
          <a:lstStyle/>
          <a:p>
            <a:pPr marL="0" indent="0" eaLnBrk="1" hangingPunct="1">
              <a:lnSpc>
                <a:spcPct val="80000"/>
              </a:lnSpc>
              <a:buFont typeface="Arial" panose="020B0604020202020204" pitchFamily="34" charset="0"/>
              <a:buNone/>
              <a:defRPr/>
            </a:pPr>
            <a:r>
              <a:rPr lang="en-US" altLang="en-US" sz="3200" dirty="0"/>
              <a:t>Different than academic or defense industry</a:t>
            </a:r>
          </a:p>
          <a:p>
            <a:pPr eaLnBrk="1" hangingPunct="1">
              <a:lnSpc>
                <a:spcPct val="80000"/>
              </a:lnSpc>
              <a:defRPr/>
            </a:pPr>
            <a:endParaRPr lang="en-US" altLang="en-US" sz="3200" dirty="0"/>
          </a:p>
          <a:p>
            <a:pPr marL="0" indent="0" eaLnBrk="1" hangingPunct="1">
              <a:lnSpc>
                <a:spcPct val="80000"/>
              </a:lnSpc>
              <a:buFont typeface="Arial" panose="020B0604020202020204" pitchFamily="34" charset="0"/>
              <a:buNone/>
              <a:defRPr/>
            </a:pPr>
            <a:r>
              <a:rPr lang="en-US" altLang="en-US" sz="3200" dirty="0"/>
              <a:t>1. AI must be intelligent, yet purposely flawed</a:t>
            </a:r>
          </a:p>
          <a:p>
            <a:pPr marL="0" indent="0" eaLnBrk="1" hangingPunct="1">
              <a:lnSpc>
                <a:spcPct val="80000"/>
              </a:lnSpc>
              <a:buFont typeface="Arial" panose="020B0604020202020204" pitchFamily="34" charset="0"/>
              <a:buNone/>
              <a:defRPr/>
            </a:pPr>
            <a:r>
              <a:rPr lang="en-US" altLang="en-US" sz="3200" dirty="0"/>
              <a:t>2. AI must have no unintended weaknesses</a:t>
            </a:r>
          </a:p>
          <a:p>
            <a:pPr marL="0" indent="0" eaLnBrk="1" hangingPunct="1">
              <a:lnSpc>
                <a:spcPct val="80000"/>
              </a:lnSpc>
              <a:buFont typeface="Arial" panose="020B0604020202020204" pitchFamily="34" charset="0"/>
              <a:buNone/>
              <a:defRPr/>
            </a:pPr>
            <a:r>
              <a:rPr lang="en-US" altLang="en-US" sz="3200" dirty="0"/>
              <a:t>3. AI must perform within the constraints</a:t>
            </a:r>
          </a:p>
          <a:p>
            <a:pPr marL="0" indent="0" eaLnBrk="1" hangingPunct="1">
              <a:lnSpc>
                <a:spcPct val="80000"/>
              </a:lnSpc>
              <a:buFont typeface="Arial" panose="020B0604020202020204" pitchFamily="34" charset="0"/>
              <a:buNone/>
              <a:defRPr/>
            </a:pPr>
            <a:r>
              <a:rPr lang="en-US" altLang="en-US" sz="3200" dirty="0"/>
              <a:t>4. AI must be configurable by game designers or players</a:t>
            </a:r>
          </a:p>
          <a:p>
            <a:pPr marL="0" indent="0" eaLnBrk="1" hangingPunct="1">
              <a:lnSpc>
                <a:spcPct val="80000"/>
              </a:lnSpc>
              <a:buFont typeface="Arial" panose="020B0604020202020204" pitchFamily="34" charset="0"/>
              <a:buNone/>
              <a:defRPr/>
            </a:pPr>
            <a:r>
              <a:rPr lang="en-US" altLang="en-US" sz="3200" dirty="0"/>
              <a:t>5. AI must not keep the game from shipping</a:t>
            </a:r>
          </a:p>
          <a:p>
            <a:pPr marL="0" indent="0" eaLnBrk="1" hangingPunct="1">
              <a:lnSpc>
                <a:spcPct val="80000"/>
              </a:lnSpc>
              <a:buFont typeface="Arial" panose="020B0604020202020204" pitchFamily="34" charset="0"/>
              <a:buNone/>
              <a:defRPr/>
            </a:pPr>
            <a:r>
              <a:rPr lang="en-US" altLang="en-US" sz="3200" dirty="0"/>
              <a:t>6. AI must be entertaining and challenging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506DDC26-039F-4FEB-A56C-28954D33220E}"/>
              </a:ext>
            </a:extLst>
          </p:cNvPr>
          <p:cNvSpPr>
            <a:spLocks noGrp="1"/>
          </p:cNvSpPr>
          <p:nvPr>
            <p:ph type="title"/>
          </p:nvPr>
        </p:nvSpPr>
        <p:spPr>
          <a:xfrm>
            <a:off x="838200" y="352425"/>
            <a:ext cx="10515600" cy="1325563"/>
          </a:xfrm>
        </p:spPr>
        <p:txBody>
          <a:bodyPr/>
          <a:lstStyle/>
          <a:p>
            <a:pPr eaLnBrk="1" hangingPunct="1"/>
            <a:r>
              <a:rPr lang="en-US" altLang="en-US"/>
              <a:t>Game AI = </a:t>
            </a:r>
            <a:r>
              <a:rPr lang="en-US" altLang="en-US" b="1">
                <a:solidFill>
                  <a:schemeClr val="accent2"/>
                </a:solidFill>
              </a:rPr>
              <a:t>human authored behavior</a:t>
            </a:r>
          </a:p>
        </p:txBody>
      </p:sp>
      <p:sp>
        <p:nvSpPr>
          <p:cNvPr id="3" name="Content Placeholder 2">
            <a:extLst>
              <a:ext uri="{FF2B5EF4-FFF2-40B4-BE49-F238E27FC236}">
                <a16:creationId xmlns:a16="http://schemas.microsoft.com/office/drawing/2014/main" id="{C7AA0BBE-ECBD-4171-98B9-D5A102680932}"/>
              </a:ext>
            </a:extLst>
          </p:cNvPr>
          <p:cNvSpPr>
            <a:spLocks noGrp="1"/>
          </p:cNvSpPr>
          <p:nvPr>
            <p:ph idx="1"/>
          </p:nvPr>
        </p:nvSpPr>
        <p:spPr>
          <a:xfrm>
            <a:off x="927100" y="2135188"/>
            <a:ext cx="10745788" cy="4041775"/>
          </a:xfrm>
        </p:spPr>
        <p:txBody>
          <a:bodyPr/>
          <a:lstStyle/>
          <a:p>
            <a:pPr marL="0" indent="0" eaLnBrk="1" hangingPunct="1">
              <a:lnSpc>
                <a:spcPct val="80000"/>
              </a:lnSpc>
              <a:buFont typeface="Arial" panose="020B0604020202020204" pitchFamily="34" charset="0"/>
              <a:buNone/>
            </a:pPr>
            <a:r>
              <a:rPr lang="en-US" altLang="en-US"/>
              <a:t>“Human authored behavior is the absolute right answer in this domain.”</a:t>
            </a:r>
          </a:p>
          <a:p>
            <a:pPr marL="0" indent="0" eaLnBrk="1" hangingPunct="1">
              <a:lnSpc>
                <a:spcPct val="80000"/>
              </a:lnSpc>
              <a:buFont typeface="Arial" panose="020B0604020202020204" pitchFamily="34" charset="0"/>
              <a:buNone/>
            </a:pPr>
            <a:r>
              <a:rPr lang="en-US" altLang="en-US"/>
              <a:t>“In some ways, I think that we’re not really in the business of building AI, we’re in the business of building domain-specific, highly customizable, carefully constrained programming languages. </a:t>
            </a:r>
            <a:endParaRPr lang="en-US" altLang="en-US" sz="800"/>
          </a:p>
          <a:p>
            <a:pPr marL="0" indent="0" eaLnBrk="1" hangingPunct="1">
              <a:lnSpc>
                <a:spcPct val="80000"/>
              </a:lnSpc>
              <a:buFont typeface="Arial" panose="020B0604020202020204" pitchFamily="34" charset="0"/>
              <a:buNone/>
            </a:pPr>
            <a:r>
              <a:rPr lang="en-US" altLang="en-US"/>
              <a:t>What we do is find better ways to enable humans to define how the computer should behave, which is fundamentally what programming is... and we as a community – game AI specifically – have led the charge in that domain for 2-3 decades now, and have made *</a:t>
            </a:r>
            <a:r>
              <a:rPr lang="en-US" altLang="en-US" b="1"/>
              <a:t>enormous</a:t>
            </a:r>
            <a:r>
              <a:rPr lang="en-US" altLang="en-US"/>
              <a:t>* strides along the way. </a:t>
            </a:r>
            <a:endParaRPr lang="en-US" altLang="en-US" sz="800"/>
          </a:p>
          <a:p>
            <a:pPr marL="0" indent="0" eaLnBrk="1" hangingPunct="1">
              <a:lnSpc>
                <a:spcPct val="80000"/>
              </a:lnSpc>
              <a:buFont typeface="Arial" panose="020B0604020202020204" pitchFamily="34" charset="0"/>
              <a:buNone/>
            </a:pPr>
            <a:r>
              <a:rPr lang="en-US" altLang="en-US"/>
              <a:t>Hell, the military simulation industry is only now figuring out things that we did 10+ years ago (like behavior trees).  For instance.”</a:t>
            </a:r>
            <a:endParaRPr lang="en-US" altLang="en-US" sz="3200"/>
          </a:p>
        </p:txBody>
      </p:sp>
      <p:pic>
        <p:nvPicPr>
          <p:cNvPr id="37892" name="Picture 2" descr="Image result for kevin dill">
            <a:extLst>
              <a:ext uri="{FF2B5EF4-FFF2-40B4-BE49-F238E27FC236}">
                <a16:creationId xmlns:a16="http://schemas.microsoft.com/office/drawing/2014/main" id="{00F033D7-666C-4059-B998-629EBAC45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2538" y="144463"/>
            <a:ext cx="1889125"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1438DDF6-7CCA-4EB1-A3DA-1A127BBA4132}"/>
              </a:ext>
            </a:extLst>
          </p:cNvPr>
          <p:cNvSpPr>
            <a:spLocks noGrp="1"/>
          </p:cNvSpPr>
          <p:nvPr>
            <p:ph type="title"/>
          </p:nvPr>
        </p:nvSpPr>
        <p:spPr>
          <a:xfrm>
            <a:off x="838200" y="352425"/>
            <a:ext cx="10552113" cy="1325563"/>
          </a:xfrm>
        </p:spPr>
        <p:txBody>
          <a:bodyPr/>
          <a:lstStyle/>
          <a:p>
            <a:pPr eaLnBrk="1" hangingPunct="1"/>
            <a:r>
              <a:rPr lang="en-US" altLang="en-US" dirty="0"/>
              <a:t>Insight: Game AI is </a:t>
            </a:r>
            <a:r>
              <a:rPr lang="en-US" altLang="en-US" b="1" dirty="0">
                <a:solidFill>
                  <a:schemeClr val="accent2"/>
                </a:solidFill>
              </a:rPr>
              <a:t>entertainment</a:t>
            </a:r>
          </a:p>
        </p:txBody>
      </p:sp>
      <p:sp>
        <p:nvSpPr>
          <p:cNvPr id="3" name="Content Placeholder 2">
            <a:extLst>
              <a:ext uri="{FF2B5EF4-FFF2-40B4-BE49-F238E27FC236}">
                <a16:creationId xmlns:a16="http://schemas.microsoft.com/office/drawing/2014/main" id="{5136C940-4F3C-49D7-99C9-A312A2CA3AA8}"/>
              </a:ext>
            </a:extLst>
          </p:cNvPr>
          <p:cNvSpPr>
            <a:spLocks noGrp="1"/>
          </p:cNvSpPr>
          <p:nvPr>
            <p:ph idx="1"/>
          </p:nvPr>
        </p:nvSpPr>
        <p:spPr>
          <a:xfrm>
            <a:off x="1490663" y="2135188"/>
            <a:ext cx="10431462" cy="4041775"/>
          </a:xfrm>
        </p:spPr>
        <p:txBody>
          <a:bodyPr/>
          <a:lstStyle/>
          <a:p>
            <a:pPr marL="0" indent="0" eaLnBrk="1" hangingPunct="1">
              <a:lnSpc>
                <a:spcPct val="80000"/>
              </a:lnSpc>
              <a:buFont typeface="Arial" panose="020B0604020202020204" pitchFamily="34" charset="0"/>
              <a:buNone/>
              <a:defRPr/>
            </a:pPr>
            <a:r>
              <a:rPr lang="en-US" altLang="en-US" b="1" dirty="0"/>
              <a:t>Beating the player is not the goal</a:t>
            </a:r>
          </a:p>
          <a:p>
            <a:pPr marL="457200" lvl="1" indent="0" eaLnBrk="1" hangingPunct="1">
              <a:lnSpc>
                <a:spcPct val="80000"/>
              </a:lnSpc>
              <a:buFont typeface="Arial" panose="020B0604020202020204" pitchFamily="34" charset="0"/>
              <a:buNone/>
              <a:defRPr/>
            </a:pPr>
            <a:r>
              <a:rPr lang="en-US" altLang="en-US" dirty="0"/>
              <a:t>The player feeling challenged and having a good time is the goal</a:t>
            </a:r>
          </a:p>
          <a:p>
            <a:pPr lvl="1" eaLnBrk="1" hangingPunct="1">
              <a:lnSpc>
                <a:spcPct val="80000"/>
              </a:lnSpc>
              <a:defRPr/>
            </a:pPr>
            <a:endParaRPr lang="en-US" altLang="en-US" sz="2000" dirty="0"/>
          </a:p>
          <a:p>
            <a:pPr marL="0" indent="0" eaLnBrk="1" hangingPunct="1">
              <a:lnSpc>
                <a:spcPct val="80000"/>
              </a:lnSpc>
              <a:buFont typeface="Arial" panose="020B0604020202020204" pitchFamily="34" charset="0"/>
              <a:buNone/>
              <a:defRPr/>
            </a:pPr>
            <a:r>
              <a:rPr lang="en-US" altLang="en-US" b="1" dirty="0"/>
              <a:t>The AI doesn’t have to solve the hard problem of intelligence</a:t>
            </a:r>
          </a:p>
          <a:p>
            <a:pPr marL="457200" lvl="1" indent="0" eaLnBrk="1" hangingPunct="1">
              <a:lnSpc>
                <a:spcPct val="80000"/>
              </a:lnSpc>
              <a:buFont typeface="Arial" panose="020B0604020202020204" pitchFamily="34" charset="0"/>
              <a:buNone/>
              <a:defRPr/>
            </a:pPr>
            <a:r>
              <a:rPr lang="en-US" altLang="en-US" dirty="0"/>
              <a:t>Cheating is OK</a:t>
            </a:r>
          </a:p>
          <a:p>
            <a:pPr marL="457200" lvl="1" indent="0" eaLnBrk="1" hangingPunct="1">
              <a:lnSpc>
                <a:spcPct val="80000"/>
              </a:lnSpc>
              <a:buNone/>
              <a:defRPr/>
            </a:pPr>
            <a:r>
              <a:rPr lang="en-US" altLang="en-US" sz="2000" dirty="0"/>
              <a:t>“If you </a:t>
            </a:r>
            <a:r>
              <a:rPr lang="en-US" altLang="en-US" sz="2000" dirty="0" err="1"/>
              <a:t>ain’t</a:t>
            </a:r>
            <a:r>
              <a:rPr lang="en-US" altLang="en-US" sz="2000" dirty="0"/>
              <a:t> cheating, you </a:t>
            </a:r>
            <a:r>
              <a:rPr lang="en-US" altLang="en-US" sz="2000" dirty="0" err="1"/>
              <a:t>ain’t</a:t>
            </a:r>
            <a:r>
              <a:rPr lang="en-US" altLang="en-US" sz="2000" dirty="0"/>
              <a:t> trying. If you get caught cheating, you </a:t>
            </a:r>
            <a:r>
              <a:rPr lang="en-US" altLang="en-US" sz="2000" dirty="0" err="1"/>
              <a:t>ain’t</a:t>
            </a:r>
            <a:r>
              <a:rPr lang="en-US" altLang="en-US" sz="2000" dirty="0"/>
              <a:t> trying hard enough”</a:t>
            </a:r>
          </a:p>
          <a:p>
            <a:pPr marL="457200" lvl="1" indent="0" eaLnBrk="1" hangingPunct="1">
              <a:lnSpc>
                <a:spcPct val="80000"/>
              </a:lnSpc>
              <a:buNone/>
              <a:defRPr/>
            </a:pPr>
            <a:endParaRPr lang="en-US" altLang="en-US" sz="2000" dirty="0"/>
          </a:p>
          <a:p>
            <a:pPr marL="0" indent="0" eaLnBrk="1" hangingPunct="1">
              <a:lnSpc>
                <a:spcPct val="80000"/>
              </a:lnSpc>
              <a:buFont typeface="Arial" panose="020B0604020202020204" pitchFamily="34" charset="0"/>
              <a:buNone/>
              <a:defRPr/>
            </a:pPr>
            <a:r>
              <a:rPr lang="en-US" altLang="en-US" b="1" dirty="0"/>
              <a:t>The AI needs to give a performance</a:t>
            </a:r>
          </a:p>
          <a:p>
            <a:pPr marL="457200" lvl="1" indent="0" eaLnBrk="1" hangingPunct="1">
              <a:lnSpc>
                <a:spcPct val="80000"/>
              </a:lnSpc>
              <a:buFont typeface="Arial" panose="020B0604020202020204" pitchFamily="34" charset="0"/>
              <a:buNone/>
              <a:defRPr/>
            </a:pPr>
            <a:r>
              <a:rPr lang="en-US" altLang="en-US" dirty="0"/>
              <a:t>The AI is like an actor who plays a part and gives a performance</a:t>
            </a:r>
          </a:p>
          <a:p>
            <a:pPr marL="457200" lvl="1" indent="0" eaLnBrk="1" hangingPunct="1">
              <a:lnSpc>
                <a:spcPct val="80000"/>
              </a:lnSpc>
              <a:buFont typeface="Arial" panose="020B0604020202020204" pitchFamily="34" charset="0"/>
              <a:buNone/>
              <a:defRPr/>
            </a:pPr>
            <a:r>
              <a:rPr lang="en-US" altLang="en-US" dirty="0"/>
              <a:t>The AI should give (fake) clues so that it is perceived as being more intelligent</a:t>
            </a:r>
            <a:endParaRPr lang="en-US" altLang="en-US" sz="2800" dirty="0"/>
          </a:p>
          <a:p>
            <a:pPr marL="914400" lvl="2" indent="0" eaLnBrk="1" hangingPunct="1">
              <a:lnSpc>
                <a:spcPct val="80000"/>
              </a:lnSpc>
              <a:buFont typeface="Arial" panose="020B0604020202020204" pitchFamily="34" charset="0"/>
              <a:buNone/>
              <a:defRPr/>
            </a:pPr>
            <a:endParaRPr lang="en-US" altLang="en-US" sz="3200" dirty="0"/>
          </a:p>
        </p:txBody>
      </p:sp>
    </p:spTree>
    <p:extLst>
      <p:ext uri="{BB962C8B-B14F-4D97-AF65-F5344CB8AC3E}">
        <p14:creationId xmlns:p14="http://schemas.microsoft.com/office/powerpoint/2010/main" val="20155198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3E04DAF7-FC60-43E0-93B8-A6FDBF5F2B08}"/>
              </a:ext>
            </a:extLst>
          </p:cNvPr>
          <p:cNvSpPr>
            <a:spLocks noGrp="1"/>
          </p:cNvSpPr>
          <p:nvPr>
            <p:ph type="title"/>
          </p:nvPr>
        </p:nvSpPr>
        <p:spPr>
          <a:xfrm>
            <a:off x="244475" y="2127250"/>
            <a:ext cx="11726863" cy="2343150"/>
          </a:xfrm>
        </p:spPr>
        <p:txBody>
          <a:bodyPr/>
          <a:lstStyle/>
          <a:p>
            <a:pPr algn="ctr" eaLnBrk="1" hangingPunct="1"/>
            <a:r>
              <a:rPr lang="en-US" altLang="en-US" sz="8000" b="1"/>
              <a:t>A Brief History</a:t>
            </a:r>
            <a:br>
              <a:rPr lang="en-US" altLang="en-US" sz="8000" b="1"/>
            </a:br>
            <a:r>
              <a:rPr lang="en-US" altLang="en-US" sz="8000" b="1"/>
              <a:t>of Game AI</a:t>
            </a: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838</TotalTime>
  <Words>2593</Words>
  <Application>Microsoft Office PowerPoint</Application>
  <PresentationFormat>Widescreen</PresentationFormat>
  <Paragraphs>321</Paragraphs>
  <Slides>53</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0" baseType="lpstr">
      <vt:lpstr>Arial</vt:lpstr>
      <vt:lpstr>Calibri</vt:lpstr>
      <vt:lpstr>Calibri Light</vt:lpstr>
      <vt:lpstr>Verdana</vt:lpstr>
      <vt:lpstr>Wingdings</vt:lpstr>
      <vt:lpstr>Office Theme</vt:lpstr>
      <vt:lpstr>Image</vt:lpstr>
      <vt:lpstr>Artificial Intelligence for Games  Week 1 – History of Game AI  Steve Rabin</vt:lpstr>
      <vt:lpstr>Questions</vt:lpstr>
      <vt:lpstr>Optional Readings</vt:lpstr>
      <vt:lpstr>Written Assignment due Wed, May 22nd (TURN IT IN OR GET DROPPED)</vt:lpstr>
      <vt:lpstr>Homework due next Wed, May 22nd </vt:lpstr>
      <vt:lpstr>Goals of an AI programmer</vt:lpstr>
      <vt:lpstr>Game AI = human authored behavior</vt:lpstr>
      <vt:lpstr>Insight: Game AI is entertainment</vt:lpstr>
      <vt:lpstr>A Brief History of Game AI</vt:lpstr>
      <vt:lpstr>The Past</vt:lpstr>
      <vt:lpstr>1980</vt:lpstr>
      <vt:lpstr>1986</vt:lpstr>
      <vt:lpstr>1989</vt:lpstr>
      <vt:lpstr>1995</vt:lpstr>
      <vt:lpstr>Petz (Dogz, Catz)</vt:lpstr>
      <vt:lpstr>1996</vt:lpstr>
      <vt:lpstr>1996</vt:lpstr>
      <vt:lpstr>The appeal of needy AI</vt:lpstr>
      <vt:lpstr>1997</vt:lpstr>
      <vt:lpstr>1999</vt:lpstr>
      <vt:lpstr>1998</vt:lpstr>
      <vt:lpstr>1998</vt:lpstr>
      <vt:lpstr>1998</vt:lpstr>
      <vt:lpstr>1998</vt:lpstr>
      <vt:lpstr>2000</vt:lpstr>
      <vt:lpstr>2001</vt:lpstr>
      <vt:lpstr>2003</vt:lpstr>
      <vt:lpstr>2004</vt:lpstr>
      <vt:lpstr>2004</vt:lpstr>
      <vt:lpstr>2005</vt:lpstr>
      <vt:lpstr>2005</vt:lpstr>
      <vt:lpstr>2005</vt:lpstr>
      <vt:lpstr>2005</vt:lpstr>
      <vt:lpstr>PowerPoint Presentation</vt:lpstr>
      <vt:lpstr>PowerPoint Presentation</vt:lpstr>
      <vt:lpstr>PowerPoint Presentation</vt:lpstr>
      <vt:lpstr>PowerPoint Presentation</vt:lpstr>
      <vt:lpstr>PowerPoint Presentation</vt:lpstr>
      <vt:lpstr>2006</vt:lpstr>
      <vt:lpstr>2006 &amp; 2009</vt:lpstr>
      <vt:lpstr>2008</vt:lpstr>
      <vt:lpstr>2008</vt:lpstr>
      <vt:lpstr>2008</vt:lpstr>
      <vt:lpstr>2010</vt:lpstr>
      <vt:lpstr>2013</vt:lpstr>
      <vt:lpstr>PowerPoint Presentation</vt:lpstr>
      <vt:lpstr>PowerPoint Presentation</vt:lpstr>
      <vt:lpstr>PowerPoint Presentation</vt:lpstr>
      <vt:lpstr>PowerPoint Presentation</vt:lpstr>
      <vt:lpstr>The Present</vt:lpstr>
      <vt:lpstr>Optional Readings</vt:lpstr>
      <vt:lpstr>Written Assignment due Wed, May 22nd (TURN IT IN OR GET DROPPED)</vt:lpstr>
      <vt:lpstr>Homework due next Wed, May 22nd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Rabin</dc:creator>
  <cp:lastModifiedBy>Steve Rabin</cp:lastModifiedBy>
  <cp:revision>104</cp:revision>
  <dcterms:created xsi:type="dcterms:W3CDTF">2016-05-02T07:18:13Z</dcterms:created>
  <dcterms:modified xsi:type="dcterms:W3CDTF">2024-05-13T07:25:38Z</dcterms:modified>
</cp:coreProperties>
</file>